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59" r:id="rId3"/>
    <p:sldId id="260" r:id="rId4"/>
    <p:sldId id="257" r:id="rId5"/>
    <p:sldId id="256" r:id="rId6"/>
    <p:sldId id="268" r:id="rId7"/>
    <p:sldId id="270" r:id="rId8"/>
    <p:sldId id="272" r:id="rId9"/>
    <p:sldId id="266" r:id="rId10"/>
    <p:sldId id="262" r:id="rId11"/>
    <p:sldId id="273" r:id="rId12"/>
    <p:sldId id="275" r:id="rId13"/>
    <p:sldId id="265" r:id="rId14"/>
    <p:sldId id="276" r:id="rId15"/>
    <p:sldId id="278" r:id="rId16"/>
    <p:sldId id="279" r:id="rId17"/>
    <p:sldId id="281" r:id="rId18"/>
    <p:sldId id="280" r:id="rId19"/>
  </p:sldIdLst>
  <p:sldSz cx="6858000" cy="9144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AC1E23"/>
    <a:srgbClr val="2741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964" y="-48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6C61703-71C4-42C1-8F7E-C86F540D372E}" type="datetimeFigureOut">
              <a:rPr lang="en-US"/>
              <a:pPr>
                <a:defRPr/>
              </a:pPr>
              <a:t>1/5/2012</a:t>
            </a:fld>
            <a:endParaRPr lang="en-CA"/>
          </a:p>
        </p:txBody>
      </p:sp>
      <p:sp>
        <p:nvSpPr>
          <p:cNvPr id="4" name="Slide Image Placeholder 3"/>
          <p:cNvSpPr>
            <a:spLocks noGrp="1" noRot="1" noChangeAspect="1"/>
          </p:cNvSpPr>
          <p:nvPr>
            <p:ph type="sldImg" idx="2"/>
          </p:nvPr>
        </p:nvSpPr>
        <p:spPr>
          <a:xfrm>
            <a:off x="2122488" y="696913"/>
            <a:ext cx="2614612" cy="348615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8A93239-7A86-43CA-A313-048C15E759DD}" type="slidenum">
              <a:rPr lang="en-CA"/>
              <a:pPr>
                <a:defRPr/>
              </a:pPr>
              <a:t>‹#›</a:t>
            </a:fld>
            <a:endParaRPr lang="en-CA"/>
          </a:p>
        </p:txBody>
      </p:sp>
    </p:spTree>
    <p:extLst>
      <p:ext uri="{BB962C8B-B14F-4D97-AF65-F5344CB8AC3E}">
        <p14:creationId xmlns:p14="http://schemas.microsoft.com/office/powerpoint/2010/main" val="31159541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92AFC4-194A-4951-A544-E3064543AA17}" type="slidenum">
              <a:rPr lang="en-CA">
                <a:cs typeface="Arial" charset="0"/>
              </a:rPr>
              <a:pPr fontAlgn="base">
                <a:spcBef>
                  <a:spcPct val="0"/>
                </a:spcBef>
                <a:spcAft>
                  <a:spcPct val="0"/>
                </a:spcAft>
                <a:defRPr/>
              </a:pPr>
              <a:t>4</a:t>
            </a:fld>
            <a:endParaRPr lang="en-CA">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CA"/>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0C945E24-A703-4199-8AFB-78CB37BE2AF0}" type="datetime1">
              <a:rPr lang="en-US"/>
              <a:pPr>
                <a:defRPr/>
              </a:pPr>
              <a:t>1/5/2012</a:t>
            </a:fld>
            <a:endParaRPr lang="en-CA"/>
          </a:p>
        </p:txBody>
      </p:sp>
      <p:sp>
        <p:nvSpPr>
          <p:cNvPr id="5" name="Footer Placeholder 4"/>
          <p:cNvSpPr>
            <a:spLocks noGrp="1"/>
          </p:cNvSpPr>
          <p:nvPr>
            <p:ph type="ftr" sz="quarter" idx="11"/>
          </p:nvPr>
        </p:nvSpPr>
        <p:spPr/>
        <p:txBody>
          <a:bodyPr/>
          <a:lstStyle>
            <a:lvl1pPr>
              <a:defRPr/>
            </a:lvl1pPr>
          </a:lstStyle>
          <a:p>
            <a:pPr>
              <a:defRPr/>
            </a:pPr>
            <a:r>
              <a:rPr lang="en-CA"/>
              <a:t>© 2011 CYA</a:t>
            </a:r>
          </a:p>
        </p:txBody>
      </p:sp>
      <p:sp>
        <p:nvSpPr>
          <p:cNvPr id="6" name="Slide Number Placeholder 5"/>
          <p:cNvSpPr>
            <a:spLocks noGrp="1"/>
          </p:cNvSpPr>
          <p:nvPr>
            <p:ph type="sldNum" sz="quarter" idx="12"/>
          </p:nvPr>
        </p:nvSpPr>
        <p:spPr/>
        <p:txBody>
          <a:bodyPr/>
          <a:lstStyle>
            <a:lvl1pPr>
              <a:defRPr/>
            </a:lvl1pPr>
          </a:lstStyle>
          <a:p>
            <a:pPr>
              <a:defRPr/>
            </a:pPr>
            <a:fld id="{361D885D-A38F-43D5-B37B-1ACAA31B50B4}"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AA4E2AFD-19D9-4DE5-AD7D-285A8E3DA427}" type="datetime1">
              <a:rPr lang="en-US"/>
              <a:pPr>
                <a:defRPr/>
              </a:pPr>
              <a:t>1/5/2012</a:t>
            </a:fld>
            <a:endParaRPr lang="en-CA"/>
          </a:p>
        </p:txBody>
      </p:sp>
      <p:sp>
        <p:nvSpPr>
          <p:cNvPr id="5" name="Footer Placeholder 4"/>
          <p:cNvSpPr>
            <a:spLocks noGrp="1"/>
          </p:cNvSpPr>
          <p:nvPr>
            <p:ph type="ftr" sz="quarter" idx="11"/>
          </p:nvPr>
        </p:nvSpPr>
        <p:spPr/>
        <p:txBody>
          <a:bodyPr/>
          <a:lstStyle>
            <a:lvl1pPr>
              <a:defRPr/>
            </a:lvl1pPr>
          </a:lstStyle>
          <a:p>
            <a:pPr>
              <a:defRPr/>
            </a:pPr>
            <a:r>
              <a:rPr lang="en-CA"/>
              <a:t>© 2011 CYA</a:t>
            </a:r>
          </a:p>
        </p:txBody>
      </p:sp>
      <p:sp>
        <p:nvSpPr>
          <p:cNvPr id="6" name="Slide Number Placeholder 5"/>
          <p:cNvSpPr>
            <a:spLocks noGrp="1"/>
          </p:cNvSpPr>
          <p:nvPr>
            <p:ph type="sldNum" sz="quarter" idx="12"/>
          </p:nvPr>
        </p:nvSpPr>
        <p:spPr/>
        <p:txBody>
          <a:bodyPr/>
          <a:lstStyle>
            <a:lvl1pPr>
              <a:defRPr/>
            </a:lvl1pPr>
          </a:lstStyle>
          <a:p>
            <a:pPr>
              <a:defRPr/>
            </a:pPr>
            <a:fld id="{AE6DE48F-7288-459F-9C6F-1B575A8FEBA2}"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9767C338-0330-4D22-9C39-9828368EA585}" type="datetime1">
              <a:rPr lang="en-US"/>
              <a:pPr>
                <a:defRPr/>
              </a:pPr>
              <a:t>1/5/2012</a:t>
            </a:fld>
            <a:endParaRPr lang="en-CA"/>
          </a:p>
        </p:txBody>
      </p:sp>
      <p:sp>
        <p:nvSpPr>
          <p:cNvPr id="5" name="Footer Placeholder 4"/>
          <p:cNvSpPr>
            <a:spLocks noGrp="1"/>
          </p:cNvSpPr>
          <p:nvPr>
            <p:ph type="ftr" sz="quarter" idx="11"/>
          </p:nvPr>
        </p:nvSpPr>
        <p:spPr/>
        <p:txBody>
          <a:bodyPr/>
          <a:lstStyle>
            <a:lvl1pPr>
              <a:defRPr/>
            </a:lvl1pPr>
          </a:lstStyle>
          <a:p>
            <a:pPr>
              <a:defRPr/>
            </a:pPr>
            <a:r>
              <a:rPr lang="en-CA"/>
              <a:t>© 2011 CYA</a:t>
            </a:r>
          </a:p>
        </p:txBody>
      </p:sp>
      <p:sp>
        <p:nvSpPr>
          <p:cNvPr id="6" name="Slide Number Placeholder 5"/>
          <p:cNvSpPr>
            <a:spLocks noGrp="1"/>
          </p:cNvSpPr>
          <p:nvPr>
            <p:ph type="sldNum" sz="quarter" idx="12"/>
          </p:nvPr>
        </p:nvSpPr>
        <p:spPr/>
        <p:txBody>
          <a:bodyPr/>
          <a:lstStyle>
            <a:lvl1pPr>
              <a:defRPr/>
            </a:lvl1pPr>
          </a:lstStyle>
          <a:p>
            <a:pPr>
              <a:defRPr/>
            </a:pPr>
            <a:fld id="{87E563EA-FBE1-4F67-BA0A-317E4D1E01EA}"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2CAAB1D7-236D-4365-BED0-3E05B4A8ABBA}" type="datetime1">
              <a:rPr lang="en-US"/>
              <a:pPr>
                <a:defRPr/>
              </a:pPr>
              <a:t>1/5/2012</a:t>
            </a:fld>
            <a:endParaRPr lang="en-CA"/>
          </a:p>
        </p:txBody>
      </p:sp>
      <p:sp>
        <p:nvSpPr>
          <p:cNvPr id="5" name="Footer Placeholder 4"/>
          <p:cNvSpPr>
            <a:spLocks noGrp="1"/>
          </p:cNvSpPr>
          <p:nvPr>
            <p:ph type="ftr" sz="quarter" idx="11"/>
          </p:nvPr>
        </p:nvSpPr>
        <p:spPr/>
        <p:txBody>
          <a:bodyPr/>
          <a:lstStyle>
            <a:lvl1pPr>
              <a:defRPr/>
            </a:lvl1pPr>
          </a:lstStyle>
          <a:p>
            <a:pPr>
              <a:defRPr/>
            </a:pPr>
            <a:r>
              <a:rPr lang="en-CA"/>
              <a:t>© 2011 CYA</a:t>
            </a:r>
          </a:p>
        </p:txBody>
      </p:sp>
      <p:sp>
        <p:nvSpPr>
          <p:cNvPr id="6" name="Slide Number Placeholder 5"/>
          <p:cNvSpPr>
            <a:spLocks noGrp="1"/>
          </p:cNvSpPr>
          <p:nvPr>
            <p:ph type="sldNum" sz="quarter" idx="12"/>
          </p:nvPr>
        </p:nvSpPr>
        <p:spPr/>
        <p:txBody>
          <a:bodyPr/>
          <a:lstStyle>
            <a:lvl1pPr>
              <a:defRPr/>
            </a:lvl1pPr>
          </a:lstStyle>
          <a:p>
            <a:pPr>
              <a:defRPr/>
            </a:pPr>
            <a:fld id="{E0FC76E8-C899-4FDC-8302-CBCF840E6F06}"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B25903-A311-4F9D-A68A-639239320120}" type="datetime1">
              <a:rPr lang="en-US"/>
              <a:pPr>
                <a:defRPr/>
              </a:pPr>
              <a:t>1/5/2012</a:t>
            </a:fld>
            <a:endParaRPr lang="en-CA"/>
          </a:p>
        </p:txBody>
      </p:sp>
      <p:sp>
        <p:nvSpPr>
          <p:cNvPr id="5" name="Footer Placeholder 4"/>
          <p:cNvSpPr>
            <a:spLocks noGrp="1"/>
          </p:cNvSpPr>
          <p:nvPr>
            <p:ph type="ftr" sz="quarter" idx="11"/>
          </p:nvPr>
        </p:nvSpPr>
        <p:spPr/>
        <p:txBody>
          <a:bodyPr/>
          <a:lstStyle>
            <a:lvl1pPr>
              <a:defRPr/>
            </a:lvl1pPr>
          </a:lstStyle>
          <a:p>
            <a:pPr>
              <a:defRPr/>
            </a:pPr>
            <a:r>
              <a:rPr lang="en-CA"/>
              <a:t>© 2011 CYA</a:t>
            </a:r>
          </a:p>
        </p:txBody>
      </p:sp>
      <p:sp>
        <p:nvSpPr>
          <p:cNvPr id="6" name="Slide Number Placeholder 5"/>
          <p:cNvSpPr>
            <a:spLocks noGrp="1"/>
          </p:cNvSpPr>
          <p:nvPr>
            <p:ph type="sldNum" sz="quarter" idx="12"/>
          </p:nvPr>
        </p:nvSpPr>
        <p:spPr/>
        <p:txBody>
          <a:bodyPr/>
          <a:lstStyle>
            <a:lvl1pPr>
              <a:defRPr/>
            </a:lvl1pPr>
          </a:lstStyle>
          <a:p>
            <a:pPr>
              <a:defRPr/>
            </a:pPr>
            <a:fld id="{7B62898A-E6D8-4312-B878-05A6C356A6E3}"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1EA7CC8D-B78B-4A2C-8D86-DC02C74718D8}" type="datetime1">
              <a:rPr lang="en-US"/>
              <a:pPr>
                <a:defRPr/>
              </a:pPr>
              <a:t>1/5/2012</a:t>
            </a:fld>
            <a:endParaRPr lang="en-CA"/>
          </a:p>
        </p:txBody>
      </p:sp>
      <p:sp>
        <p:nvSpPr>
          <p:cNvPr id="6" name="Footer Placeholder 4"/>
          <p:cNvSpPr>
            <a:spLocks noGrp="1"/>
          </p:cNvSpPr>
          <p:nvPr>
            <p:ph type="ftr" sz="quarter" idx="11"/>
          </p:nvPr>
        </p:nvSpPr>
        <p:spPr/>
        <p:txBody>
          <a:bodyPr/>
          <a:lstStyle>
            <a:lvl1pPr>
              <a:defRPr/>
            </a:lvl1pPr>
          </a:lstStyle>
          <a:p>
            <a:pPr>
              <a:defRPr/>
            </a:pPr>
            <a:r>
              <a:rPr lang="en-CA"/>
              <a:t>© 2011 CYA</a:t>
            </a:r>
          </a:p>
        </p:txBody>
      </p:sp>
      <p:sp>
        <p:nvSpPr>
          <p:cNvPr id="7" name="Slide Number Placeholder 5"/>
          <p:cNvSpPr>
            <a:spLocks noGrp="1"/>
          </p:cNvSpPr>
          <p:nvPr>
            <p:ph type="sldNum" sz="quarter" idx="12"/>
          </p:nvPr>
        </p:nvSpPr>
        <p:spPr/>
        <p:txBody>
          <a:bodyPr/>
          <a:lstStyle>
            <a:lvl1pPr>
              <a:defRPr/>
            </a:lvl1pPr>
          </a:lstStyle>
          <a:p>
            <a:pPr>
              <a:defRPr/>
            </a:pPr>
            <a:fld id="{55DD589F-BDD8-4552-8C7C-5DDC009DC049}"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AAE6E568-52C8-4237-B5A9-8F9CE67C30C4}" type="datetime1">
              <a:rPr lang="en-US"/>
              <a:pPr>
                <a:defRPr/>
              </a:pPr>
              <a:t>1/5/2012</a:t>
            </a:fld>
            <a:endParaRPr lang="en-CA"/>
          </a:p>
        </p:txBody>
      </p:sp>
      <p:sp>
        <p:nvSpPr>
          <p:cNvPr id="8" name="Footer Placeholder 4"/>
          <p:cNvSpPr>
            <a:spLocks noGrp="1"/>
          </p:cNvSpPr>
          <p:nvPr>
            <p:ph type="ftr" sz="quarter" idx="11"/>
          </p:nvPr>
        </p:nvSpPr>
        <p:spPr/>
        <p:txBody>
          <a:bodyPr/>
          <a:lstStyle>
            <a:lvl1pPr>
              <a:defRPr/>
            </a:lvl1pPr>
          </a:lstStyle>
          <a:p>
            <a:pPr>
              <a:defRPr/>
            </a:pPr>
            <a:r>
              <a:rPr lang="en-CA"/>
              <a:t>© 2011 CYA</a:t>
            </a:r>
          </a:p>
        </p:txBody>
      </p:sp>
      <p:sp>
        <p:nvSpPr>
          <p:cNvPr id="9" name="Slide Number Placeholder 5"/>
          <p:cNvSpPr>
            <a:spLocks noGrp="1"/>
          </p:cNvSpPr>
          <p:nvPr>
            <p:ph type="sldNum" sz="quarter" idx="12"/>
          </p:nvPr>
        </p:nvSpPr>
        <p:spPr/>
        <p:txBody>
          <a:bodyPr/>
          <a:lstStyle>
            <a:lvl1pPr>
              <a:defRPr/>
            </a:lvl1pPr>
          </a:lstStyle>
          <a:p>
            <a:pPr>
              <a:defRPr/>
            </a:pPr>
            <a:fld id="{332F5FB8-E805-47AA-8A03-D2CEEF2D21B8}"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A315383F-570D-46AA-810A-2BADE574A6C9}" type="datetime1">
              <a:rPr lang="en-US"/>
              <a:pPr>
                <a:defRPr/>
              </a:pPr>
              <a:t>1/5/2012</a:t>
            </a:fld>
            <a:endParaRPr lang="en-CA"/>
          </a:p>
        </p:txBody>
      </p:sp>
      <p:sp>
        <p:nvSpPr>
          <p:cNvPr id="4" name="Footer Placeholder 4"/>
          <p:cNvSpPr>
            <a:spLocks noGrp="1"/>
          </p:cNvSpPr>
          <p:nvPr>
            <p:ph type="ftr" sz="quarter" idx="11"/>
          </p:nvPr>
        </p:nvSpPr>
        <p:spPr/>
        <p:txBody>
          <a:bodyPr/>
          <a:lstStyle>
            <a:lvl1pPr>
              <a:defRPr/>
            </a:lvl1pPr>
          </a:lstStyle>
          <a:p>
            <a:pPr>
              <a:defRPr/>
            </a:pPr>
            <a:r>
              <a:rPr lang="en-CA"/>
              <a:t>© 2011 CYA</a:t>
            </a:r>
          </a:p>
        </p:txBody>
      </p:sp>
      <p:sp>
        <p:nvSpPr>
          <p:cNvPr id="5" name="Slide Number Placeholder 5"/>
          <p:cNvSpPr>
            <a:spLocks noGrp="1"/>
          </p:cNvSpPr>
          <p:nvPr>
            <p:ph type="sldNum" sz="quarter" idx="12"/>
          </p:nvPr>
        </p:nvSpPr>
        <p:spPr/>
        <p:txBody>
          <a:bodyPr/>
          <a:lstStyle>
            <a:lvl1pPr>
              <a:defRPr/>
            </a:lvl1pPr>
          </a:lstStyle>
          <a:p>
            <a:pPr>
              <a:defRPr/>
            </a:pPr>
            <a:fld id="{DAF85478-7CBE-44D2-997F-2D4315634231}"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36B710A-EB25-48F9-98C5-E3E172449070}" type="datetime1">
              <a:rPr lang="en-US"/>
              <a:pPr>
                <a:defRPr/>
              </a:pPr>
              <a:t>1/5/2012</a:t>
            </a:fld>
            <a:endParaRPr lang="en-CA"/>
          </a:p>
        </p:txBody>
      </p:sp>
      <p:sp>
        <p:nvSpPr>
          <p:cNvPr id="3" name="Footer Placeholder 4"/>
          <p:cNvSpPr>
            <a:spLocks noGrp="1"/>
          </p:cNvSpPr>
          <p:nvPr>
            <p:ph type="ftr" sz="quarter" idx="11"/>
          </p:nvPr>
        </p:nvSpPr>
        <p:spPr/>
        <p:txBody>
          <a:bodyPr/>
          <a:lstStyle>
            <a:lvl1pPr>
              <a:defRPr/>
            </a:lvl1pPr>
          </a:lstStyle>
          <a:p>
            <a:pPr>
              <a:defRPr/>
            </a:pPr>
            <a:r>
              <a:rPr lang="en-CA"/>
              <a:t>© 2011 CYA</a:t>
            </a:r>
          </a:p>
        </p:txBody>
      </p:sp>
      <p:sp>
        <p:nvSpPr>
          <p:cNvPr id="4" name="Slide Number Placeholder 5"/>
          <p:cNvSpPr>
            <a:spLocks noGrp="1"/>
          </p:cNvSpPr>
          <p:nvPr>
            <p:ph type="sldNum" sz="quarter" idx="12"/>
          </p:nvPr>
        </p:nvSpPr>
        <p:spPr/>
        <p:txBody>
          <a:bodyPr/>
          <a:lstStyle>
            <a:lvl1pPr>
              <a:defRPr/>
            </a:lvl1pPr>
          </a:lstStyle>
          <a:p>
            <a:pPr>
              <a:defRPr/>
            </a:pPr>
            <a:fld id="{319A9AFB-303D-4BB6-B42A-39F585A19378}"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6E6EB2A-5FB2-449B-84C4-D46021D3544F}" type="datetime1">
              <a:rPr lang="en-US"/>
              <a:pPr>
                <a:defRPr/>
              </a:pPr>
              <a:t>1/5/2012</a:t>
            </a:fld>
            <a:endParaRPr lang="en-CA"/>
          </a:p>
        </p:txBody>
      </p:sp>
      <p:sp>
        <p:nvSpPr>
          <p:cNvPr id="6" name="Footer Placeholder 4"/>
          <p:cNvSpPr>
            <a:spLocks noGrp="1"/>
          </p:cNvSpPr>
          <p:nvPr>
            <p:ph type="ftr" sz="quarter" idx="11"/>
          </p:nvPr>
        </p:nvSpPr>
        <p:spPr/>
        <p:txBody>
          <a:bodyPr/>
          <a:lstStyle>
            <a:lvl1pPr>
              <a:defRPr/>
            </a:lvl1pPr>
          </a:lstStyle>
          <a:p>
            <a:pPr>
              <a:defRPr/>
            </a:pPr>
            <a:r>
              <a:rPr lang="en-CA"/>
              <a:t>© 2011 CYA</a:t>
            </a:r>
          </a:p>
        </p:txBody>
      </p:sp>
      <p:sp>
        <p:nvSpPr>
          <p:cNvPr id="7" name="Slide Number Placeholder 5"/>
          <p:cNvSpPr>
            <a:spLocks noGrp="1"/>
          </p:cNvSpPr>
          <p:nvPr>
            <p:ph type="sldNum" sz="quarter" idx="12"/>
          </p:nvPr>
        </p:nvSpPr>
        <p:spPr/>
        <p:txBody>
          <a:bodyPr/>
          <a:lstStyle>
            <a:lvl1pPr>
              <a:defRPr/>
            </a:lvl1pPr>
          </a:lstStyle>
          <a:p>
            <a:pPr>
              <a:defRPr/>
            </a:pPr>
            <a:fld id="{65FDCFBC-19DB-4111-BFB2-C4B50455476F}"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0F4AE3-1533-49AA-A4C9-231AF93F5F7B}" type="datetime1">
              <a:rPr lang="en-US"/>
              <a:pPr>
                <a:defRPr/>
              </a:pPr>
              <a:t>1/5/2012</a:t>
            </a:fld>
            <a:endParaRPr lang="en-CA"/>
          </a:p>
        </p:txBody>
      </p:sp>
      <p:sp>
        <p:nvSpPr>
          <p:cNvPr id="6" name="Footer Placeholder 4"/>
          <p:cNvSpPr>
            <a:spLocks noGrp="1"/>
          </p:cNvSpPr>
          <p:nvPr>
            <p:ph type="ftr" sz="quarter" idx="11"/>
          </p:nvPr>
        </p:nvSpPr>
        <p:spPr/>
        <p:txBody>
          <a:bodyPr/>
          <a:lstStyle>
            <a:lvl1pPr>
              <a:defRPr/>
            </a:lvl1pPr>
          </a:lstStyle>
          <a:p>
            <a:pPr>
              <a:defRPr/>
            </a:pPr>
            <a:r>
              <a:rPr lang="en-CA"/>
              <a:t>© 2011 CYA</a:t>
            </a:r>
          </a:p>
        </p:txBody>
      </p:sp>
      <p:sp>
        <p:nvSpPr>
          <p:cNvPr id="7" name="Slide Number Placeholder 5"/>
          <p:cNvSpPr>
            <a:spLocks noGrp="1"/>
          </p:cNvSpPr>
          <p:nvPr>
            <p:ph type="sldNum" sz="quarter" idx="12"/>
          </p:nvPr>
        </p:nvSpPr>
        <p:spPr/>
        <p:txBody>
          <a:bodyPr/>
          <a:lstStyle>
            <a:lvl1pPr>
              <a:defRPr/>
            </a:lvl1pPr>
          </a:lstStyle>
          <a:p>
            <a:pPr>
              <a:defRPr/>
            </a:pPr>
            <a:fld id="{8B10CFB9-72D0-48D7-B671-5A57F19F20F9}"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A85FACF-76ED-4CD0-8F73-522CEBE6ABE0}" type="datetime1">
              <a:rPr lang="en-US"/>
              <a:pPr>
                <a:defRPr/>
              </a:pPr>
              <a:t>1/5/2012</a:t>
            </a:fld>
            <a:endParaRPr lang="en-CA"/>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CA"/>
              <a:t>© 2011 CYA</a:t>
            </a:r>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EA858C4-EDF4-4646-BA8C-2DCB57258758}"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0" descr="motion.jpg"/>
          <p:cNvPicPr>
            <a:picLocks noChangeAspect="1" noChangeArrowheads="1"/>
          </p:cNvPicPr>
          <p:nvPr/>
        </p:nvPicPr>
        <p:blipFill>
          <a:blip r:embed="rId2" cstate="print"/>
          <a:srcRect/>
          <a:stretch>
            <a:fillRect/>
          </a:stretch>
        </p:blipFill>
        <p:spPr bwMode="auto">
          <a:xfrm>
            <a:off x="404813" y="3276600"/>
            <a:ext cx="3997325" cy="2806700"/>
          </a:xfrm>
          <a:prstGeom prst="rect">
            <a:avLst/>
          </a:prstGeom>
          <a:solidFill>
            <a:srgbClr val="FFFFFF"/>
          </a:solidFill>
          <a:ln w="12700">
            <a:solidFill>
              <a:srgbClr val="FFFFFF"/>
            </a:solidFill>
            <a:miter lim="800000"/>
            <a:headEnd/>
            <a:tailEnd/>
          </a:ln>
        </p:spPr>
      </p:pic>
      <p:grpSp>
        <p:nvGrpSpPr>
          <p:cNvPr id="14338" name="Group 2"/>
          <p:cNvGrpSpPr>
            <a:grpSpLocks/>
          </p:cNvGrpSpPr>
          <p:nvPr/>
        </p:nvGrpSpPr>
        <p:grpSpPr bwMode="auto">
          <a:xfrm>
            <a:off x="4429125" y="0"/>
            <a:ext cx="2428875" cy="9144000"/>
            <a:chOff x="7344" y="0"/>
            <a:chExt cx="4896" cy="15840"/>
          </a:xfrm>
        </p:grpSpPr>
        <p:grpSp>
          <p:nvGrpSpPr>
            <p:cNvPr id="14341" name="Group 3"/>
            <p:cNvGrpSpPr>
              <a:grpSpLocks/>
            </p:cNvGrpSpPr>
            <p:nvPr/>
          </p:nvGrpSpPr>
          <p:grpSpPr bwMode="auto">
            <a:xfrm>
              <a:off x="7344" y="0"/>
              <a:ext cx="4896" cy="15840"/>
              <a:chOff x="7560" y="0"/>
              <a:chExt cx="4700" cy="15840"/>
            </a:xfrm>
          </p:grpSpPr>
          <p:sp>
            <p:nvSpPr>
              <p:cNvPr id="14344" name="Rectangle 4"/>
              <p:cNvSpPr>
                <a:spLocks noChangeArrowheads="1"/>
              </p:cNvSpPr>
              <p:nvPr/>
            </p:nvSpPr>
            <p:spPr bwMode="auto">
              <a:xfrm>
                <a:off x="7755" y="0"/>
                <a:ext cx="4505" cy="15840"/>
              </a:xfrm>
              <a:prstGeom prst="rect">
                <a:avLst/>
              </a:prstGeom>
              <a:solidFill>
                <a:srgbClr val="AC1E23"/>
              </a:solidFill>
              <a:ln w="9525">
                <a:noFill/>
                <a:miter lim="800000"/>
                <a:headEnd/>
                <a:tailEnd/>
              </a:ln>
            </p:spPr>
            <p:txBody>
              <a:bodyPr/>
              <a:lstStyle/>
              <a:p>
                <a:endParaRPr lang="en-CA">
                  <a:latin typeface="Calibri" pitchFamily="34" charset="0"/>
                </a:endParaRPr>
              </a:p>
            </p:txBody>
          </p:sp>
          <p:sp>
            <p:nvSpPr>
              <p:cNvPr id="14345" name="Rectangle 5"/>
              <p:cNvSpPr>
                <a:spLocks noChangeArrowheads="1"/>
              </p:cNvSpPr>
              <p:nvPr/>
            </p:nvSpPr>
            <p:spPr bwMode="auto">
              <a:xfrm>
                <a:off x="7560" y="8"/>
                <a:ext cx="195" cy="15825"/>
              </a:xfrm>
              <a:prstGeom prst="rect">
                <a:avLst/>
              </a:prstGeom>
              <a:solidFill>
                <a:srgbClr val="AC1E23">
                  <a:alpha val="99001"/>
                </a:srgbClr>
              </a:solidFill>
              <a:ln w="12700">
                <a:noFill/>
                <a:miter lim="800000"/>
                <a:headEnd/>
                <a:tailEnd/>
              </a:ln>
            </p:spPr>
            <p:txBody>
              <a:bodyPr anchor="ctr"/>
              <a:lstStyle/>
              <a:p>
                <a:endParaRPr lang="en-CA">
                  <a:latin typeface="Calibri" pitchFamily="34" charset="0"/>
                </a:endParaRPr>
              </a:p>
            </p:txBody>
          </p:sp>
        </p:grpSp>
        <p:sp>
          <p:nvSpPr>
            <p:cNvPr id="14342" name="Rectangle 6"/>
            <p:cNvSpPr>
              <a:spLocks noChangeArrowheads="1"/>
            </p:cNvSpPr>
            <p:nvPr/>
          </p:nvSpPr>
          <p:spPr bwMode="auto">
            <a:xfrm>
              <a:off x="7344" y="0"/>
              <a:ext cx="4896" cy="3958"/>
            </a:xfrm>
            <a:prstGeom prst="rect">
              <a:avLst/>
            </a:prstGeom>
            <a:solidFill>
              <a:srgbClr val="AC1E23">
                <a:alpha val="99001"/>
              </a:srgbClr>
            </a:solidFill>
            <a:ln w="12700">
              <a:noFill/>
              <a:miter lim="800000"/>
              <a:headEnd/>
              <a:tailEnd/>
            </a:ln>
          </p:spPr>
          <p:txBody>
            <a:bodyPr lIns="365760" tIns="182880" rIns="182880" bIns="182880" anchor="b"/>
            <a:lstStyle/>
            <a:p>
              <a:pPr algn="r"/>
              <a:r>
                <a:rPr lang="en-US" sz="4800" b="1">
                  <a:solidFill>
                    <a:srgbClr val="FFFFFF"/>
                  </a:solidFill>
                  <a:latin typeface="Cambria" pitchFamily="18" charset="0"/>
                </a:rPr>
                <a:t> </a:t>
              </a:r>
              <a:endParaRPr lang="en-US"/>
            </a:p>
          </p:txBody>
        </p:sp>
        <p:sp>
          <p:nvSpPr>
            <p:cNvPr id="14343" name="Rectangle 7"/>
            <p:cNvSpPr>
              <a:spLocks noChangeArrowheads="1"/>
            </p:cNvSpPr>
            <p:nvPr/>
          </p:nvSpPr>
          <p:spPr bwMode="auto">
            <a:xfrm>
              <a:off x="7594" y="12004"/>
              <a:ext cx="4624" cy="3116"/>
            </a:xfrm>
            <a:prstGeom prst="rect">
              <a:avLst/>
            </a:prstGeom>
            <a:solidFill>
              <a:srgbClr val="AC1E23">
                <a:alpha val="99001"/>
              </a:srgbClr>
            </a:solidFill>
            <a:ln w="12700">
              <a:noFill/>
              <a:miter lim="800000"/>
              <a:headEnd/>
              <a:tailEnd/>
            </a:ln>
          </p:spPr>
          <p:txBody>
            <a:bodyPr lIns="365760" tIns="182880" rIns="182880" bIns="182880" anchor="b"/>
            <a:lstStyle/>
            <a:p>
              <a:pPr lvl="1"/>
              <a:endParaRPr lang="en-CA" sz="2600">
                <a:solidFill>
                  <a:srgbClr val="FFFFFF"/>
                </a:solidFill>
                <a:latin typeface="Times New Roman" pitchFamily="18" charset="0"/>
              </a:endParaRPr>
            </a:p>
            <a:p>
              <a:pPr lvl="1"/>
              <a:r>
                <a:rPr lang="en-CA" sz="2600">
                  <a:solidFill>
                    <a:srgbClr val="FFFFFF"/>
                  </a:solidFill>
                  <a:latin typeface="Times New Roman" pitchFamily="18" charset="0"/>
                </a:rPr>
                <a:t>sailing.ca</a:t>
              </a:r>
              <a:endParaRPr lang="en-US"/>
            </a:p>
          </p:txBody>
        </p:sp>
      </p:grpSp>
      <p:sp>
        <p:nvSpPr>
          <p:cNvPr id="14339" name="Rectangle 8"/>
          <p:cNvSpPr>
            <a:spLocks noChangeArrowheads="1"/>
          </p:cNvSpPr>
          <p:nvPr/>
        </p:nvSpPr>
        <p:spPr bwMode="auto">
          <a:xfrm>
            <a:off x="0" y="2627313"/>
            <a:ext cx="6858000" cy="641350"/>
          </a:xfrm>
          <a:prstGeom prst="rect">
            <a:avLst/>
          </a:prstGeom>
          <a:solidFill>
            <a:srgbClr val="274185"/>
          </a:solidFill>
          <a:ln w="9525">
            <a:noFill/>
            <a:miter lim="800000"/>
            <a:headEnd/>
            <a:tailEnd/>
          </a:ln>
        </p:spPr>
        <p:txBody>
          <a:bodyPr anchor="ctr">
            <a:spAutoFit/>
          </a:bodyPr>
          <a:lstStyle/>
          <a:p>
            <a:pPr algn="r"/>
            <a:r>
              <a:rPr lang="en-US" sz="3600" dirty="0">
                <a:solidFill>
                  <a:srgbClr val="FFFFFF"/>
                </a:solidFill>
                <a:latin typeface="Cambria" pitchFamily="18" charset="0"/>
                <a:ea typeface="Times New Roman" pitchFamily="18" charset="0"/>
                <a:cs typeface="Calibri" pitchFamily="34" charset="0"/>
              </a:rPr>
              <a:t>CAN</a:t>
            </a:r>
            <a:r>
              <a:rPr lang="en-US" sz="3600" i="1" dirty="0">
                <a:solidFill>
                  <a:srgbClr val="FFFFFF"/>
                </a:solidFill>
                <a:latin typeface="Cambria" pitchFamily="18" charset="0"/>
                <a:ea typeface="Times New Roman" pitchFamily="18" charset="0"/>
                <a:cs typeface="Calibri" pitchFamily="34" charset="0"/>
              </a:rPr>
              <a:t>Sail</a:t>
            </a:r>
            <a:r>
              <a:rPr lang="en-US" sz="3600" dirty="0">
                <a:solidFill>
                  <a:srgbClr val="FFFFFF"/>
                </a:solidFill>
                <a:latin typeface="Cambria" pitchFamily="18" charset="0"/>
                <a:ea typeface="Times New Roman" pitchFamily="18" charset="0"/>
                <a:cs typeface="Calibri" pitchFamily="34" charset="0"/>
              </a:rPr>
              <a:t> Club &amp; School Pack</a:t>
            </a:r>
            <a:endParaRPr lang="en-US" dirty="0">
              <a:ea typeface="Times New Roman" pitchFamily="18" charset="0"/>
              <a:cs typeface="Calibri" pitchFamily="34" charset="0"/>
            </a:endParaRPr>
          </a:p>
        </p:txBody>
      </p:sp>
      <p:sp>
        <p:nvSpPr>
          <p:cNvPr id="12" name="Footer Placeholder 11"/>
          <p:cNvSpPr>
            <a:spLocks noGrp="1"/>
          </p:cNvSpPr>
          <p:nvPr>
            <p:ph type="ftr" sz="quarter" idx="11"/>
          </p:nvPr>
        </p:nvSpPr>
        <p:spPr>
          <a:xfrm>
            <a:off x="2214563" y="8748464"/>
            <a:ext cx="2171700" cy="395536"/>
          </a:xfrm>
        </p:spPr>
        <p:txBody>
          <a:bodyPr/>
          <a:lstStyle/>
          <a:p>
            <a:pPr>
              <a:defRPr/>
            </a:pPr>
            <a:r>
              <a:rPr lang="en-CA" dirty="0"/>
              <a:t>© 2011 CYA</a:t>
            </a:r>
          </a:p>
        </p:txBody>
      </p:sp>
      <p:sp>
        <p:nvSpPr>
          <p:cNvPr id="11" name="Rectangle 3"/>
          <p:cNvSpPr>
            <a:spLocks noChangeArrowheads="1"/>
          </p:cNvSpPr>
          <p:nvPr/>
        </p:nvSpPr>
        <p:spPr bwMode="auto">
          <a:xfrm>
            <a:off x="0" y="250825"/>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
        <p:nvSpPr>
          <p:cNvPr id="13" name="Rectangle 3"/>
          <p:cNvSpPr>
            <a:spLocks noChangeArrowheads="1"/>
          </p:cNvSpPr>
          <p:nvPr/>
        </p:nvSpPr>
        <p:spPr bwMode="auto">
          <a:xfrm>
            <a:off x="0" y="8604250"/>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7" descr="motion.jpg"/>
          <p:cNvPicPr>
            <a:picLocks noChangeAspect="1" noChangeArrowheads="1"/>
          </p:cNvPicPr>
          <p:nvPr/>
        </p:nvPicPr>
        <p:blipFill>
          <a:blip r:embed="rId2" cstate="print"/>
          <a:srcRect/>
          <a:stretch>
            <a:fillRect/>
          </a:stretch>
        </p:blipFill>
        <p:spPr bwMode="auto">
          <a:xfrm>
            <a:off x="4714875" y="7572375"/>
            <a:ext cx="2143125" cy="1571625"/>
          </a:xfrm>
          <a:prstGeom prst="rect">
            <a:avLst/>
          </a:prstGeom>
          <a:solidFill>
            <a:srgbClr val="FFFFFF"/>
          </a:solidFill>
          <a:ln w="12700">
            <a:solidFill>
              <a:srgbClr val="FFFFFF"/>
            </a:solidFill>
            <a:miter lim="800000"/>
            <a:headEnd/>
            <a:tailEnd/>
          </a:ln>
        </p:spPr>
      </p:pic>
      <p:sp>
        <p:nvSpPr>
          <p:cNvPr id="4" name="Footer Placeholder 3"/>
          <p:cNvSpPr>
            <a:spLocks noGrp="1"/>
          </p:cNvSpPr>
          <p:nvPr>
            <p:ph type="ftr" sz="quarter" idx="11"/>
          </p:nvPr>
        </p:nvSpPr>
        <p:spPr/>
        <p:txBody>
          <a:bodyPr/>
          <a:lstStyle/>
          <a:p>
            <a:pPr>
              <a:defRPr/>
            </a:pPr>
            <a:r>
              <a:rPr lang="en-CA"/>
              <a:t>© 2011 CYA</a:t>
            </a:r>
          </a:p>
        </p:txBody>
      </p:sp>
      <p:sp>
        <p:nvSpPr>
          <p:cNvPr id="7" name="Rounded Rectangle 6"/>
          <p:cNvSpPr>
            <a:spLocks noChangeArrowheads="1"/>
          </p:cNvSpPr>
          <p:nvPr/>
        </p:nvSpPr>
        <p:spPr bwMode="auto">
          <a:xfrm>
            <a:off x="476672" y="2123728"/>
            <a:ext cx="6072188" cy="5618162"/>
          </a:xfrm>
          <a:prstGeom prst="roundRect">
            <a:avLst>
              <a:gd name="adj" fmla="val 16667"/>
            </a:avLst>
          </a:prstGeom>
          <a:noFill/>
          <a:ln w="25400" algn="ctr">
            <a:solidFill>
              <a:srgbClr val="274185"/>
            </a:solidFill>
            <a:round/>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25605" name="TextBox 8"/>
          <p:cNvSpPr txBox="1">
            <a:spLocks noChangeArrowheads="1"/>
          </p:cNvSpPr>
          <p:nvPr/>
        </p:nvSpPr>
        <p:spPr bwMode="auto">
          <a:xfrm>
            <a:off x="548680" y="1331640"/>
            <a:ext cx="5857875" cy="396875"/>
          </a:xfrm>
          <a:prstGeom prst="rect">
            <a:avLst/>
          </a:prstGeom>
          <a:noFill/>
          <a:ln w="9525">
            <a:noFill/>
            <a:miter lim="800000"/>
            <a:headEnd/>
            <a:tailEnd/>
          </a:ln>
        </p:spPr>
        <p:txBody>
          <a:bodyPr>
            <a:spAutoFit/>
          </a:bodyPr>
          <a:lstStyle/>
          <a:p>
            <a:r>
              <a:rPr lang="en-CA" sz="2000" b="1" dirty="0">
                <a:solidFill>
                  <a:srgbClr val="AC1E23"/>
                </a:solidFill>
                <a:latin typeface="Calibri" pitchFamily="34" charset="0"/>
              </a:rPr>
              <a:t>Example 1</a:t>
            </a:r>
          </a:p>
        </p:txBody>
      </p:sp>
      <p:sp>
        <p:nvSpPr>
          <p:cNvPr id="10" name="Rectangle 9"/>
          <p:cNvSpPr>
            <a:spLocks noChangeArrowheads="1"/>
          </p:cNvSpPr>
          <p:nvPr/>
        </p:nvSpPr>
        <p:spPr bwMode="auto">
          <a:xfrm>
            <a:off x="3573016" y="2627784"/>
            <a:ext cx="2089150" cy="1079500"/>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11" name="Rectangle 10"/>
          <p:cNvSpPr>
            <a:spLocks noChangeArrowheads="1"/>
          </p:cNvSpPr>
          <p:nvPr/>
        </p:nvSpPr>
        <p:spPr bwMode="auto">
          <a:xfrm>
            <a:off x="1412776" y="2627784"/>
            <a:ext cx="2087563" cy="1079500"/>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12" name="Rectangle 11"/>
          <p:cNvSpPr>
            <a:spLocks noChangeArrowheads="1"/>
          </p:cNvSpPr>
          <p:nvPr/>
        </p:nvSpPr>
        <p:spPr bwMode="auto">
          <a:xfrm>
            <a:off x="1412776" y="3779912"/>
            <a:ext cx="2087563" cy="1152525"/>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13" name="Rectangle 12"/>
          <p:cNvSpPr>
            <a:spLocks noChangeArrowheads="1"/>
          </p:cNvSpPr>
          <p:nvPr/>
        </p:nvSpPr>
        <p:spPr bwMode="auto">
          <a:xfrm>
            <a:off x="3573016" y="3779912"/>
            <a:ext cx="2089150" cy="1152525"/>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14" name="Rectangle 13"/>
          <p:cNvSpPr>
            <a:spLocks noChangeArrowheads="1"/>
          </p:cNvSpPr>
          <p:nvPr/>
        </p:nvSpPr>
        <p:spPr bwMode="auto">
          <a:xfrm>
            <a:off x="1412776" y="5076056"/>
            <a:ext cx="2087563" cy="1152525"/>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15" name="Rectangle 14"/>
          <p:cNvSpPr>
            <a:spLocks noChangeArrowheads="1"/>
          </p:cNvSpPr>
          <p:nvPr/>
        </p:nvSpPr>
        <p:spPr bwMode="auto">
          <a:xfrm>
            <a:off x="3573016" y="5076056"/>
            <a:ext cx="2089150" cy="1152525"/>
          </a:xfrm>
          <a:prstGeom prst="rect">
            <a:avLst/>
          </a:prstGeom>
          <a:noFill/>
          <a:ln w="25400" algn="ctr">
            <a:solidFill>
              <a:srgbClr val="274185"/>
            </a:solidFill>
            <a:miter lim="800000"/>
            <a:headEnd/>
            <a:tailEnd/>
          </a:ln>
        </p:spPr>
        <p:txBody>
          <a:bodyPr anchor="ctr"/>
          <a:lstStyle/>
          <a:p>
            <a:pPr fontAlgn="auto">
              <a:spcBef>
                <a:spcPts val="0"/>
              </a:spcBef>
              <a:spcAft>
                <a:spcPts val="0"/>
              </a:spcAft>
              <a:defRPr/>
            </a:pPr>
            <a:r>
              <a:rPr lang="en-CA" sz="1100" dirty="0" err="1">
                <a:latin typeface="+mn-lt"/>
                <a:cs typeface="+mn-cs"/>
              </a:rPr>
              <a:t>CANSail</a:t>
            </a:r>
            <a:r>
              <a:rPr lang="en-CA" sz="1100" dirty="0">
                <a:latin typeface="+mn-lt"/>
                <a:cs typeface="+mn-cs"/>
              </a:rPr>
              <a:t> 5&amp;6 adds advanced racing and  complex skills. This replaces your Silver/Gold program. This is taught by a </a:t>
            </a:r>
            <a:r>
              <a:rPr lang="en-CA" sz="1100" dirty="0" err="1">
                <a:latin typeface="+mn-lt"/>
                <a:cs typeface="+mn-cs"/>
              </a:rPr>
              <a:t>CANSail</a:t>
            </a:r>
            <a:r>
              <a:rPr lang="en-CA" sz="1100" dirty="0">
                <a:latin typeface="+mn-lt"/>
                <a:cs typeface="+mn-cs"/>
              </a:rPr>
              <a:t> 5&amp;6 instructor (or LTR CAN Sail trained)</a:t>
            </a:r>
          </a:p>
        </p:txBody>
      </p:sp>
      <p:sp>
        <p:nvSpPr>
          <p:cNvPr id="25612" name="TextBox 15"/>
          <p:cNvSpPr txBox="1">
            <a:spLocks noChangeArrowheads="1"/>
          </p:cNvSpPr>
          <p:nvPr/>
        </p:nvSpPr>
        <p:spPr bwMode="auto">
          <a:xfrm>
            <a:off x="1628800" y="3059832"/>
            <a:ext cx="1800225" cy="369887"/>
          </a:xfrm>
          <a:prstGeom prst="rect">
            <a:avLst/>
          </a:prstGeom>
          <a:noFill/>
          <a:ln w="9525">
            <a:noFill/>
            <a:miter lim="800000"/>
            <a:headEnd/>
            <a:tailEnd/>
          </a:ln>
        </p:spPr>
        <p:txBody>
          <a:bodyPr>
            <a:spAutoFit/>
          </a:bodyPr>
          <a:lstStyle/>
          <a:p>
            <a:r>
              <a:rPr lang="en-CA" b="1" dirty="0">
                <a:latin typeface="Calibri" pitchFamily="34" charset="0"/>
              </a:rPr>
              <a:t>CANSail 1 &amp; 2</a:t>
            </a:r>
          </a:p>
        </p:txBody>
      </p:sp>
      <p:sp>
        <p:nvSpPr>
          <p:cNvPr id="25613" name="TextBox 16"/>
          <p:cNvSpPr txBox="1">
            <a:spLocks noChangeArrowheads="1"/>
          </p:cNvSpPr>
          <p:nvPr/>
        </p:nvSpPr>
        <p:spPr bwMode="auto">
          <a:xfrm>
            <a:off x="1556792" y="4283968"/>
            <a:ext cx="1800225" cy="368300"/>
          </a:xfrm>
          <a:prstGeom prst="rect">
            <a:avLst/>
          </a:prstGeom>
          <a:noFill/>
          <a:ln w="9525">
            <a:noFill/>
            <a:miter lim="800000"/>
            <a:headEnd/>
            <a:tailEnd/>
          </a:ln>
        </p:spPr>
        <p:txBody>
          <a:bodyPr>
            <a:spAutoFit/>
          </a:bodyPr>
          <a:lstStyle/>
          <a:p>
            <a:r>
              <a:rPr lang="en-CA" b="1" dirty="0">
                <a:latin typeface="Calibri" pitchFamily="34" charset="0"/>
              </a:rPr>
              <a:t>CANSail 3 &amp; 4</a:t>
            </a:r>
          </a:p>
        </p:txBody>
      </p:sp>
      <p:sp>
        <p:nvSpPr>
          <p:cNvPr id="25614" name="TextBox 17"/>
          <p:cNvSpPr txBox="1">
            <a:spLocks noChangeArrowheads="1"/>
          </p:cNvSpPr>
          <p:nvPr/>
        </p:nvSpPr>
        <p:spPr bwMode="auto">
          <a:xfrm>
            <a:off x="1556792" y="5436096"/>
            <a:ext cx="1800225" cy="368300"/>
          </a:xfrm>
          <a:prstGeom prst="rect">
            <a:avLst/>
          </a:prstGeom>
          <a:noFill/>
          <a:ln w="9525">
            <a:noFill/>
            <a:miter lim="800000"/>
            <a:headEnd/>
            <a:tailEnd/>
          </a:ln>
        </p:spPr>
        <p:txBody>
          <a:bodyPr>
            <a:spAutoFit/>
          </a:bodyPr>
          <a:lstStyle/>
          <a:p>
            <a:r>
              <a:rPr lang="en-CA" b="1" dirty="0">
                <a:latin typeface="Calibri" pitchFamily="34" charset="0"/>
              </a:rPr>
              <a:t>CANSail 5 &amp; 6  </a:t>
            </a:r>
          </a:p>
        </p:txBody>
      </p:sp>
      <p:sp>
        <p:nvSpPr>
          <p:cNvPr id="19" name="Rectangle 18"/>
          <p:cNvSpPr>
            <a:spLocks noChangeArrowheads="1"/>
          </p:cNvSpPr>
          <p:nvPr/>
        </p:nvSpPr>
        <p:spPr bwMode="auto">
          <a:xfrm>
            <a:off x="1412776" y="6300192"/>
            <a:ext cx="2087563" cy="1150938"/>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25616" name="TextBox 19"/>
          <p:cNvSpPr txBox="1">
            <a:spLocks noChangeArrowheads="1"/>
          </p:cNvSpPr>
          <p:nvPr/>
        </p:nvSpPr>
        <p:spPr bwMode="auto">
          <a:xfrm>
            <a:off x="1556792" y="6444208"/>
            <a:ext cx="1800225" cy="646112"/>
          </a:xfrm>
          <a:prstGeom prst="rect">
            <a:avLst/>
          </a:prstGeom>
          <a:noFill/>
          <a:ln w="9525">
            <a:noFill/>
            <a:miter lim="800000"/>
            <a:headEnd/>
            <a:tailEnd/>
          </a:ln>
        </p:spPr>
        <p:txBody>
          <a:bodyPr>
            <a:spAutoFit/>
          </a:bodyPr>
          <a:lstStyle/>
          <a:p>
            <a:r>
              <a:rPr lang="en-CA" b="1" dirty="0">
                <a:latin typeface="Calibri" pitchFamily="34" charset="0"/>
              </a:rPr>
              <a:t>Chutes and Wires  1 &amp;2</a:t>
            </a:r>
          </a:p>
        </p:txBody>
      </p:sp>
      <p:sp>
        <p:nvSpPr>
          <p:cNvPr id="25617" name="TextBox 20"/>
          <p:cNvSpPr txBox="1">
            <a:spLocks noChangeArrowheads="1"/>
          </p:cNvSpPr>
          <p:nvPr/>
        </p:nvSpPr>
        <p:spPr bwMode="auto">
          <a:xfrm>
            <a:off x="3573016" y="2627784"/>
            <a:ext cx="2089150" cy="1101725"/>
          </a:xfrm>
          <a:prstGeom prst="rect">
            <a:avLst/>
          </a:prstGeom>
          <a:noFill/>
          <a:ln w="9525">
            <a:noFill/>
            <a:miter lim="800000"/>
            <a:headEnd/>
            <a:tailEnd/>
          </a:ln>
        </p:spPr>
        <p:txBody>
          <a:bodyPr>
            <a:spAutoFit/>
          </a:bodyPr>
          <a:lstStyle/>
          <a:p>
            <a:r>
              <a:rPr lang="en-CA" sz="1100" dirty="0">
                <a:latin typeface="Calibri" pitchFamily="34" charset="0"/>
              </a:rPr>
              <a:t>For introductory sailors. This replaces your White Sail 1-3 course. This is taught by a CANSail 1&amp;2 Instructor (or CANSail trained White Sail coach).</a:t>
            </a:r>
          </a:p>
        </p:txBody>
      </p:sp>
      <p:sp>
        <p:nvSpPr>
          <p:cNvPr id="25618" name="Rectangle 21"/>
          <p:cNvSpPr>
            <a:spLocks noChangeArrowheads="1"/>
          </p:cNvSpPr>
          <p:nvPr/>
        </p:nvSpPr>
        <p:spPr bwMode="auto">
          <a:xfrm>
            <a:off x="3573016" y="3851920"/>
            <a:ext cx="2089150" cy="1101725"/>
          </a:xfrm>
          <a:prstGeom prst="rect">
            <a:avLst/>
          </a:prstGeom>
          <a:noFill/>
          <a:ln w="9525">
            <a:noFill/>
            <a:miter lim="800000"/>
            <a:headEnd/>
            <a:tailEnd/>
          </a:ln>
        </p:spPr>
        <p:txBody>
          <a:bodyPr>
            <a:spAutoFit/>
          </a:bodyPr>
          <a:lstStyle/>
          <a:p>
            <a:r>
              <a:rPr lang="en-CA" sz="1100" dirty="0">
                <a:latin typeface="Calibri" pitchFamily="34" charset="0"/>
              </a:rPr>
              <a:t>CANSail 3&amp;4 progressively  builds and consolidates the skills in CANSail 1&amp;2. This replaces your Bronze 4&amp;5 course. This is taught by a CANSail 3&amp;4 Instructor (or CANSail trained Bronze coach).</a:t>
            </a:r>
          </a:p>
        </p:txBody>
      </p:sp>
      <p:sp>
        <p:nvSpPr>
          <p:cNvPr id="25" name="Rectangle 24"/>
          <p:cNvSpPr/>
          <p:nvPr/>
        </p:nvSpPr>
        <p:spPr>
          <a:xfrm>
            <a:off x="3573016" y="6300192"/>
            <a:ext cx="2089150" cy="11509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25620" name="TextBox 25"/>
          <p:cNvSpPr txBox="1">
            <a:spLocks noChangeArrowheads="1"/>
          </p:cNvSpPr>
          <p:nvPr/>
        </p:nvSpPr>
        <p:spPr bwMode="auto">
          <a:xfrm>
            <a:off x="3573016" y="6300192"/>
            <a:ext cx="2089150" cy="1106488"/>
          </a:xfrm>
          <a:prstGeom prst="rect">
            <a:avLst/>
          </a:prstGeom>
          <a:noFill/>
          <a:ln w="9525">
            <a:noFill/>
            <a:miter lim="800000"/>
            <a:headEnd/>
            <a:tailEnd/>
          </a:ln>
        </p:spPr>
        <p:txBody>
          <a:bodyPr>
            <a:spAutoFit/>
          </a:bodyPr>
          <a:lstStyle/>
          <a:p>
            <a:r>
              <a:rPr lang="en-CA" sz="1100">
                <a:latin typeface="Calibri" pitchFamily="34" charset="0"/>
              </a:rPr>
              <a:t>Chutes and Wires 1 &amp; 2 teaches the skills of spinnaker &amp; trapeze. This course will build on  double handed skills. This is taught by a Chutes and Wires instructor (or Bronze CANSail trained)</a:t>
            </a:r>
          </a:p>
        </p:txBody>
      </p:sp>
      <p:sp>
        <p:nvSpPr>
          <p:cNvPr id="22" name="Rectangle 3"/>
          <p:cNvSpPr>
            <a:spLocks noChangeArrowheads="1"/>
          </p:cNvSpPr>
          <p:nvPr/>
        </p:nvSpPr>
        <p:spPr bwMode="auto">
          <a:xfrm>
            <a:off x="0" y="250825"/>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
        <p:nvSpPr>
          <p:cNvPr id="23" name="TextBox 4"/>
          <p:cNvSpPr txBox="1">
            <a:spLocks noChangeArrowheads="1"/>
          </p:cNvSpPr>
          <p:nvPr/>
        </p:nvSpPr>
        <p:spPr bwMode="auto">
          <a:xfrm>
            <a:off x="476672" y="467544"/>
            <a:ext cx="5857875" cy="523220"/>
          </a:xfrm>
          <a:prstGeom prst="rect">
            <a:avLst/>
          </a:prstGeom>
          <a:noFill/>
          <a:ln w="9525">
            <a:noFill/>
            <a:miter lim="800000"/>
            <a:headEnd/>
            <a:tailEnd/>
          </a:ln>
        </p:spPr>
        <p:txBody>
          <a:bodyPr>
            <a:spAutoFit/>
          </a:bodyPr>
          <a:lstStyle/>
          <a:p>
            <a:pPr algn="ctr"/>
            <a:r>
              <a:rPr lang="en-CA" sz="2800" b="1" dirty="0" smtClean="0">
                <a:solidFill>
                  <a:srgbClr val="AC1E23"/>
                </a:solidFill>
                <a:latin typeface="Calibri" pitchFamily="34" charset="0"/>
              </a:rPr>
              <a:t>2012 Programming Examples</a:t>
            </a:r>
            <a:endParaRPr lang="en-CA" sz="2800" b="1" dirty="0">
              <a:solidFill>
                <a:srgbClr val="AC1E23"/>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348880" y="8388424"/>
            <a:ext cx="2171700" cy="485775"/>
          </a:xfrm>
        </p:spPr>
        <p:txBody>
          <a:bodyPr/>
          <a:lstStyle/>
          <a:p>
            <a:pPr>
              <a:defRPr/>
            </a:pPr>
            <a:r>
              <a:rPr lang="en-CA"/>
              <a:t>© 2011 CYA</a:t>
            </a:r>
          </a:p>
        </p:txBody>
      </p:sp>
      <p:sp>
        <p:nvSpPr>
          <p:cNvPr id="7" name="Rounded Rectangle 6"/>
          <p:cNvSpPr>
            <a:spLocks noChangeArrowheads="1"/>
          </p:cNvSpPr>
          <p:nvPr/>
        </p:nvSpPr>
        <p:spPr bwMode="auto">
          <a:xfrm>
            <a:off x="404813" y="1258888"/>
            <a:ext cx="6072187" cy="6337300"/>
          </a:xfrm>
          <a:prstGeom prst="roundRect">
            <a:avLst>
              <a:gd name="adj" fmla="val 16667"/>
            </a:avLst>
          </a:prstGeom>
          <a:noFill/>
          <a:ln w="25400" algn="ctr">
            <a:solidFill>
              <a:srgbClr val="274185"/>
            </a:solidFill>
            <a:round/>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pic>
        <p:nvPicPr>
          <p:cNvPr id="26628" name="Picture 7" descr="motion.jpg"/>
          <p:cNvPicPr>
            <a:picLocks noChangeAspect="1" noChangeArrowheads="1"/>
          </p:cNvPicPr>
          <p:nvPr/>
        </p:nvPicPr>
        <p:blipFill>
          <a:blip r:embed="rId2" cstate="print"/>
          <a:srcRect/>
          <a:stretch>
            <a:fillRect/>
          </a:stretch>
        </p:blipFill>
        <p:spPr bwMode="auto">
          <a:xfrm>
            <a:off x="4868863" y="7685088"/>
            <a:ext cx="1989137" cy="1458912"/>
          </a:xfrm>
          <a:prstGeom prst="rect">
            <a:avLst/>
          </a:prstGeom>
          <a:solidFill>
            <a:srgbClr val="FFFFFF"/>
          </a:solidFill>
          <a:ln w="12700">
            <a:solidFill>
              <a:srgbClr val="FFFFFF"/>
            </a:solidFill>
            <a:miter lim="800000"/>
            <a:headEnd/>
            <a:tailEnd/>
          </a:ln>
        </p:spPr>
      </p:pic>
      <p:sp>
        <p:nvSpPr>
          <p:cNvPr id="26629" name="TextBox 8"/>
          <p:cNvSpPr txBox="1">
            <a:spLocks noChangeArrowheads="1"/>
          </p:cNvSpPr>
          <p:nvPr/>
        </p:nvSpPr>
        <p:spPr bwMode="auto">
          <a:xfrm>
            <a:off x="549275" y="827088"/>
            <a:ext cx="5857875" cy="396875"/>
          </a:xfrm>
          <a:prstGeom prst="rect">
            <a:avLst/>
          </a:prstGeom>
          <a:noFill/>
          <a:ln w="9525">
            <a:noFill/>
            <a:miter lim="800000"/>
            <a:headEnd/>
            <a:tailEnd/>
          </a:ln>
        </p:spPr>
        <p:txBody>
          <a:bodyPr>
            <a:spAutoFit/>
          </a:bodyPr>
          <a:lstStyle/>
          <a:p>
            <a:r>
              <a:rPr lang="en-CA" sz="2000" b="1">
                <a:solidFill>
                  <a:srgbClr val="AC1E23"/>
                </a:solidFill>
                <a:latin typeface="Calibri" pitchFamily="34" charset="0"/>
              </a:rPr>
              <a:t>Example 2</a:t>
            </a:r>
          </a:p>
        </p:txBody>
      </p:sp>
      <p:sp>
        <p:nvSpPr>
          <p:cNvPr id="10" name="Rectangle 9"/>
          <p:cNvSpPr>
            <a:spLocks noChangeArrowheads="1"/>
          </p:cNvSpPr>
          <p:nvPr/>
        </p:nvSpPr>
        <p:spPr bwMode="auto">
          <a:xfrm>
            <a:off x="3500438" y="2555875"/>
            <a:ext cx="2089150" cy="1079500"/>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11" name="Rectangle 10"/>
          <p:cNvSpPr>
            <a:spLocks noChangeArrowheads="1"/>
          </p:cNvSpPr>
          <p:nvPr/>
        </p:nvSpPr>
        <p:spPr bwMode="auto">
          <a:xfrm>
            <a:off x="1412875" y="2555875"/>
            <a:ext cx="2087563" cy="1079500"/>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12" name="Rectangle 11"/>
          <p:cNvSpPr>
            <a:spLocks noChangeArrowheads="1"/>
          </p:cNvSpPr>
          <p:nvPr/>
        </p:nvSpPr>
        <p:spPr bwMode="auto">
          <a:xfrm>
            <a:off x="1412875" y="3779838"/>
            <a:ext cx="2087563" cy="1152525"/>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13" name="Rectangle 12"/>
          <p:cNvSpPr>
            <a:spLocks noChangeArrowheads="1"/>
          </p:cNvSpPr>
          <p:nvPr/>
        </p:nvSpPr>
        <p:spPr bwMode="auto">
          <a:xfrm>
            <a:off x="3500438" y="3779838"/>
            <a:ext cx="2089150" cy="1152525"/>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14" name="Rectangle 13"/>
          <p:cNvSpPr>
            <a:spLocks noChangeArrowheads="1"/>
          </p:cNvSpPr>
          <p:nvPr/>
        </p:nvSpPr>
        <p:spPr bwMode="auto">
          <a:xfrm>
            <a:off x="1412875" y="5076825"/>
            <a:ext cx="2087563" cy="1150938"/>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15" name="Rectangle 14"/>
          <p:cNvSpPr>
            <a:spLocks noChangeArrowheads="1"/>
          </p:cNvSpPr>
          <p:nvPr/>
        </p:nvSpPr>
        <p:spPr bwMode="auto">
          <a:xfrm>
            <a:off x="3500438" y="5076825"/>
            <a:ext cx="2089150" cy="1150938"/>
          </a:xfrm>
          <a:prstGeom prst="rect">
            <a:avLst/>
          </a:prstGeom>
          <a:noFill/>
          <a:ln w="25400" algn="ctr">
            <a:solidFill>
              <a:srgbClr val="274185"/>
            </a:solidFill>
            <a:miter lim="800000"/>
            <a:headEnd/>
            <a:tailEnd/>
          </a:ln>
        </p:spPr>
        <p:txBody>
          <a:bodyPr anchor="ctr"/>
          <a:lstStyle/>
          <a:p>
            <a:pPr fontAlgn="auto">
              <a:spcBef>
                <a:spcPts val="0"/>
              </a:spcBef>
              <a:spcAft>
                <a:spcPts val="0"/>
              </a:spcAft>
              <a:defRPr/>
            </a:pPr>
            <a:r>
              <a:rPr lang="en-CA" sz="1100" dirty="0" err="1">
                <a:latin typeface="+mn-lt"/>
                <a:cs typeface="+mn-cs"/>
              </a:rPr>
              <a:t>CANSail</a:t>
            </a:r>
            <a:r>
              <a:rPr lang="en-CA" sz="1100" dirty="0">
                <a:latin typeface="+mn-lt"/>
                <a:cs typeface="+mn-cs"/>
              </a:rPr>
              <a:t> 5 adds advanced racing and  complex skills. Chutes &amp; Wires 1 add spinnaker and trapeze. Taught by a </a:t>
            </a:r>
            <a:r>
              <a:rPr lang="en-CA" sz="1100" dirty="0" err="1">
                <a:latin typeface="+mn-lt"/>
                <a:cs typeface="+mn-cs"/>
              </a:rPr>
              <a:t>CANSail</a:t>
            </a:r>
            <a:r>
              <a:rPr lang="en-CA" sz="1100" dirty="0">
                <a:latin typeface="+mn-lt"/>
                <a:cs typeface="+mn-cs"/>
              </a:rPr>
              <a:t> 5 &amp; 6 Instructor with Chutes and Wires Instructor accreditation. </a:t>
            </a:r>
          </a:p>
        </p:txBody>
      </p:sp>
      <p:sp>
        <p:nvSpPr>
          <p:cNvPr id="26636" name="TextBox 15"/>
          <p:cNvSpPr txBox="1">
            <a:spLocks noChangeArrowheads="1"/>
          </p:cNvSpPr>
          <p:nvPr/>
        </p:nvSpPr>
        <p:spPr bwMode="auto">
          <a:xfrm>
            <a:off x="2636838" y="1476375"/>
            <a:ext cx="1800225" cy="368300"/>
          </a:xfrm>
          <a:prstGeom prst="rect">
            <a:avLst/>
          </a:prstGeom>
          <a:noFill/>
          <a:ln w="9525">
            <a:noFill/>
            <a:miter lim="800000"/>
            <a:headEnd/>
            <a:tailEnd/>
          </a:ln>
        </p:spPr>
        <p:txBody>
          <a:bodyPr>
            <a:spAutoFit/>
          </a:bodyPr>
          <a:lstStyle/>
          <a:p>
            <a:pPr algn="ctr"/>
            <a:r>
              <a:rPr lang="en-CA" b="1">
                <a:latin typeface="Calibri" pitchFamily="34" charset="0"/>
              </a:rPr>
              <a:t>Wetfeet</a:t>
            </a:r>
          </a:p>
        </p:txBody>
      </p:sp>
      <p:sp>
        <p:nvSpPr>
          <p:cNvPr id="26637" name="TextBox 16"/>
          <p:cNvSpPr txBox="1">
            <a:spLocks noChangeArrowheads="1"/>
          </p:cNvSpPr>
          <p:nvPr/>
        </p:nvSpPr>
        <p:spPr bwMode="auto">
          <a:xfrm>
            <a:off x="1557338" y="4140200"/>
            <a:ext cx="1800225" cy="368300"/>
          </a:xfrm>
          <a:prstGeom prst="rect">
            <a:avLst/>
          </a:prstGeom>
          <a:noFill/>
          <a:ln w="9525">
            <a:noFill/>
            <a:miter lim="800000"/>
            <a:headEnd/>
            <a:tailEnd/>
          </a:ln>
        </p:spPr>
        <p:txBody>
          <a:bodyPr>
            <a:spAutoFit/>
          </a:bodyPr>
          <a:lstStyle/>
          <a:p>
            <a:r>
              <a:rPr lang="en-CA" b="1">
                <a:latin typeface="Calibri" pitchFamily="34" charset="0"/>
              </a:rPr>
              <a:t>CANSail 3 &amp; 4</a:t>
            </a:r>
          </a:p>
        </p:txBody>
      </p:sp>
      <p:sp>
        <p:nvSpPr>
          <p:cNvPr id="26638" name="TextBox 17"/>
          <p:cNvSpPr txBox="1">
            <a:spLocks noChangeArrowheads="1"/>
          </p:cNvSpPr>
          <p:nvPr/>
        </p:nvSpPr>
        <p:spPr bwMode="auto">
          <a:xfrm>
            <a:off x="1484313" y="5292725"/>
            <a:ext cx="1944687" cy="646113"/>
          </a:xfrm>
          <a:prstGeom prst="rect">
            <a:avLst/>
          </a:prstGeom>
          <a:noFill/>
          <a:ln w="9525">
            <a:noFill/>
            <a:miter lim="800000"/>
            <a:headEnd/>
            <a:tailEnd/>
          </a:ln>
        </p:spPr>
        <p:txBody>
          <a:bodyPr>
            <a:spAutoFit/>
          </a:bodyPr>
          <a:lstStyle/>
          <a:p>
            <a:r>
              <a:rPr lang="en-CA" b="1">
                <a:latin typeface="Calibri" pitchFamily="34" charset="0"/>
              </a:rPr>
              <a:t>CANSail 5 &amp; Chutes &amp; Wires 1  </a:t>
            </a:r>
          </a:p>
        </p:txBody>
      </p:sp>
      <p:sp>
        <p:nvSpPr>
          <p:cNvPr id="19" name="Rectangle 18"/>
          <p:cNvSpPr>
            <a:spLocks noChangeArrowheads="1"/>
          </p:cNvSpPr>
          <p:nvPr/>
        </p:nvSpPr>
        <p:spPr bwMode="auto">
          <a:xfrm>
            <a:off x="3500438" y="6227763"/>
            <a:ext cx="2089150" cy="1152525"/>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26640" name="TextBox 19"/>
          <p:cNvSpPr txBox="1">
            <a:spLocks noChangeArrowheads="1"/>
          </p:cNvSpPr>
          <p:nvPr/>
        </p:nvSpPr>
        <p:spPr bwMode="auto">
          <a:xfrm>
            <a:off x="1484313" y="6443663"/>
            <a:ext cx="1873250" cy="646112"/>
          </a:xfrm>
          <a:prstGeom prst="rect">
            <a:avLst/>
          </a:prstGeom>
          <a:noFill/>
          <a:ln w="9525">
            <a:noFill/>
            <a:miter lim="800000"/>
            <a:headEnd/>
            <a:tailEnd/>
          </a:ln>
        </p:spPr>
        <p:txBody>
          <a:bodyPr>
            <a:spAutoFit/>
          </a:bodyPr>
          <a:lstStyle/>
          <a:p>
            <a:r>
              <a:rPr lang="en-CA" b="1">
                <a:latin typeface="Calibri" pitchFamily="34" charset="0"/>
              </a:rPr>
              <a:t>CANSail 6 &amp; Chutes &amp;Wires  2</a:t>
            </a:r>
          </a:p>
        </p:txBody>
      </p:sp>
      <p:sp>
        <p:nvSpPr>
          <p:cNvPr id="26641" name="TextBox 20"/>
          <p:cNvSpPr txBox="1">
            <a:spLocks noChangeArrowheads="1"/>
          </p:cNvSpPr>
          <p:nvPr/>
        </p:nvSpPr>
        <p:spPr bwMode="auto">
          <a:xfrm>
            <a:off x="3500438" y="2555875"/>
            <a:ext cx="2089150" cy="1101725"/>
          </a:xfrm>
          <a:prstGeom prst="rect">
            <a:avLst/>
          </a:prstGeom>
          <a:noFill/>
          <a:ln w="9525">
            <a:noFill/>
            <a:miter lim="800000"/>
            <a:headEnd/>
            <a:tailEnd/>
          </a:ln>
        </p:spPr>
        <p:txBody>
          <a:bodyPr>
            <a:spAutoFit/>
          </a:bodyPr>
          <a:lstStyle/>
          <a:p>
            <a:r>
              <a:rPr lang="en-CA" sz="1100">
                <a:latin typeface="Calibri" pitchFamily="34" charset="0"/>
              </a:rPr>
              <a:t>For introductory sailors. This replaces your White Sail 1-3 course. This is taught by a CANSail 1&amp;2 Instructor (or CANSail trained White Sail coach).</a:t>
            </a:r>
          </a:p>
        </p:txBody>
      </p:sp>
      <p:sp>
        <p:nvSpPr>
          <p:cNvPr id="26642" name="Rectangle 21"/>
          <p:cNvSpPr>
            <a:spLocks noChangeArrowheads="1"/>
          </p:cNvSpPr>
          <p:nvPr/>
        </p:nvSpPr>
        <p:spPr bwMode="auto">
          <a:xfrm>
            <a:off x="3500438" y="3851275"/>
            <a:ext cx="2089150" cy="1108075"/>
          </a:xfrm>
          <a:prstGeom prst="rect">
            <a:avLst/>
          </a:prstGeom>
          <a:noFill/>
          <a:ln w="9525">
            <a:noFill/>
            <a:miter lim="800000"/>
            <a:headEnd/>
            <a:tailEnd/>
          </a:ln>
        </p:spPr>
        <p:txBody>
          <a:bodyPr>
            <a:spAutoFit/>
          </a:bodyPr>
          <a:lstStyle/>
          <a:p>
            <a:r>
              <a:rPr lang="en-CA" sz="1100">
                <a:latin typeface="Calibri" pitchFamily="34" charset="0"/>
              </a:rPr>
              <a:t>CANSail 3&amp;4 progressively  builds and consolidates the skills in CANSail 1&amp;2. This replaces your Bronze 4&amp;5 course. This is taught by a CANSail 3&amp;4 Instructor (or CANSail trained Bronze coach).</a:t>
            </a:r>
          </a:p>
        </p:txBody>
      </p:sp>
      <p:sp>
        <p:nvSpPr>
          <p:cNvPr id="25" name="Rectangle 24"/>
          <p:cNvSpPr>
            <a:spLocks noChangeArrowheads="1"/>
          </p:cNvSpPr>
          <p:nvPr/>
        </p:nvSpPr>
        <p:spPr bwMode="auto">
          <a:xfrm>
            <a:off x="1412875" y="6227763"/>
            <a:ext cx="2087563" cy="1152525"/>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23" name="Rectangle 22"/>
          <p:cNvSpPr>
            <a:spLocks noChangeArrowheads="1"/>
          </p:cNvSpPr>
          <p:nvPr/>
        </p:nvSpPr>
        <p:spPr bwMode="auto">
          <a:xfrm>
            <a:off x="2492375" y="1403350"/>
            <a:ext cx="2089150" cy="1081088"/>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26645" name="TextBox 23"/>
          <p:cNvSpPr txBox="1">
            <a:spLocks noChangeArrowheads="1"/>
          </p:cNvSpPr>
          <p:nvPr/>
        </p:nvSpPr>
        <p:spPr bwMode="auto">
          <a:xfrm>
            <a:off x="1557338" y="2843213"/>
            <a:ext cx="1800225" cy="369887"/>
          </a:xfrm>
          <a:prstGeom prst="rect">
            <a:avLst/>
          </a:prstGeom>
          <a:noFill/>
          <a:ln w="9525">
            <a:noFill/>
            <a:miter lim="800000"/>
            <a:headEnd/>
            <a:tailEnd/>
          </a:ln>
        </p:spPr>
        <p:txBody>
          <a:bodyPr>
            <a:spAutoFit/>
          </a:bodyPr>
          <a:lstStyle/>
          <a:p>
            <a:pPr algn="ctr"/>
            <a:r>
              <a:rPr lang="en-CA" b="1">
                <a:latin typeface="Calibri" pitchFamily="34" charset="0"/>
              </a:rPr>
              <a:t>CANSail 1 &amp; 2</a:t>
            </a:r>
          </a:p>
        </p:txBody>
      </p:sp>
      <p:sp>
        <p:nvSpPr>
          <p:cNvPr id="26646" name="TextBox 26"/>
          <p:cNvSpPr txBox="1">
            <a:spLocks noChangeArrowheads="1"/>
          </p:cNvSpPr>
          <p:nvPr/>
        </p:nvSpPr>
        <p:spPr bwMode="auto">
          <a:xfrm>
            <a:off x="3500438" y="6300788"/>
            <a:ext cx="2089150" cy="1276350"/>
          </a:xfrm>
          <a:prstGeom prst="rect">
            <a:avLst/>
          </a:prstGeom>
          <a:noFill/>
          <a:ln w="9525">
            <a:noFill/>
            <a:miter lim="800000"/>
            <a:headEnd/>
            <a:tailEnd/>
          </a:ln>
        </p:spPr>
        <p:txBody>
          <a:bodyPr>
            <a:spAutoFit/>
          </a:bodyPr>
          <a:lstStyle/>
          <a:p>
            <a:r>
              <a:rPr lang="en-CA" sz="1100">
                <a:latin typeface="Calibri" pitchFamily="34" charset="0"/>
              </a:rPr>
              <a:t>CANSail 6 builds on advanced racing and  complex skills. Chutes &amp; Wires 2 furthers spinnaker and trapeze skill. Taught by a CANSail 5 &amp; 6 Instructor with Chutes and Wires Instructor accreditation. </a:t>
            </a:r>
          </a:p>
          <a:p>
            <a:endParaRPr lang="en-CA" sz="1100">
              <a:latin typeface="Calibri" pitchFamily="34" charset="0"/>
            </a:endParaRPr>
          </a:p>
        </p:txBody>
      </p:sp>
      <p:sp>
        <p:nvSpPr>
          <p:cNvPr id="26647" name="TextBox 27"/>
          <p:cNvSpPr txBox="1">
            <a:spLocks noChangeArrowheads="1"/>
          </p:cNvSpPr>
          <p:nvPr/>
        </p:nvSpPr>
        <p:spPr bwMode="auto">
          <a:xfrm>
            <a:off x="2636838" y="1763713"/>
            <a:ext cx="1800225" cy="769937"/>
          </a:xfrm>
          <a:prstGeom prst="rect">
            <a:avLst/>
          </a:prstGeom>
          <a:noFill/>
          <a:ln w="9525">
            <a:noFill/>
            <a:miter lim="800000"/>
            <a:headEnd/>
            <a:tailEnd/>
          </a:ln>
        </p:spPr>
        <p:txBody>
          <a:bodyPr>
            <a:spAutoFit/>
          </a:bodyPr>
          <a:lstStyle/>
          <a:p>
            <a:r>
              <a:rPr lang="en-CA" sz="1100">
                <a:latin typeface="Calibri" pitchFamily="34" charset="0"/>
              </a:rPr>
              <a:t>Introduction to sailing in an optimist boat. Taught by a Wetfeet accredited Instructor. </a:t>
            </a:r>
          </a:p>
        </p:txBody>
      </p:sp>
      <p:sp>
        <p:nvSpPr>
          <p:cNvPr id="26" name="Rectangle 3"/>
          <p:cNvSpPr>
            <a:spLocks noChangeArrowheads="1"/>
          </p:cNvSpPr>
          <p:nvPr/>
        </p:nvSpPr>
        <p:spPr bwMode="auto">
          <a:xfrm>
            <a:off x="0" y="250825"/>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
        <p:nvSpPr>
          <p:cNvPr id="28" name="TextBox 4"/>
          <p:cNvSpPr txBox="1">
            <a:spLocks noChangeArrowheads="1"/>
          </p:cNvSpPr>
          <p:nvPr/>
        </p:nvSpPr>
        <p:spPr bwMode="auto">
          <a:xfrm>
            <a:off x="476672" y="467544"/>
            <a:ext cx="5857875" cy="523220"/>
          </a:xfrm>
          <a:prstGeom prst="rect">
            <a:avLst/>
          </a:prstGeom>
          <a:noFill/>
          <a:ln w="9525">
            <a:noFill/>
            <a:miter lim="800000"/>
            <a:headEnd/>
            <a:tailEnd/>
          </a:ln>
        </p:spPr>
        <p:txBody>
          <a:bodyPr>
            <a:spAutoFit/>
          </a:bodyPr>
          <a:lstStyle/>
          <a:p>
            <a:pPr algn="ctr"/>
            <a:r>
              <a:rPr lang="en-CA" sz="2800" b="1" dirty="0" smtClean="0">
                <a:solidFill>
                  <a:srgbClr val="AC1E23"/>
                </a:solidFill>
                <a:latin typeface="Calibri" pitchFamily="34" charset="0"/>
              </a:rPr>
              <a:t>2012 Programming Examples</a:t>
            </a:r>
            <a:endParaRPr lang="en-CA" sz="2800" b="1" dirty="0">
              <a:solidFill>
                <a:srgbClr val="AC1E23"/>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CA"/>
              <a:t>© 2011 CYA</a:t>
            </a:r>
          </a:p>
        </p:txBody>
      </p:sp>
      <p:sp>
        <p:nvSpPr>
          <p:cNvPr id="27650" name="TextBox 4"/>
          <p:cNvSpPr txBox="1">
            <a:spLocks noChangeArrowheads="1"/>
          </p:cNvSpPr>
          <p:nvPr/>
        </p:nvSpPr>
        <p:spPr bwMode="auto">
          <a:xfrm>
            <a:off x="476672" y="467544"/>
            <a:ext cx="5857875" cy="523220"/>
          </a:xfrm>
          <a:prstGeom prst="rect">
            <a:avLst/>
          </a:prstGeom>
          <a:noFill/>
          <a:ln w="9525">
            <a:noFill/>
            <a:miter lim="800000"/>
            <a:headEnd/>
            <a:tailEnd/>
          </a:ln>
        </p:spPr>
        <p:txBody>
          <a:bodyPr>
            <a:spAutoFit/>
          </a:bodyPr>
          <a:lstStyle/>
          <a:p>
            <a:pPr algn="ctr"/>
            <a:r>
              <a:rPr lang="en-CA" sz="2800" b="1" dirty="0" smtClean="0">
                <a:solidFill>
                  <a:srgbClr val="AC1E23"/>
                </a:solidFill>
                <a:latin typeface="Calibri" pitchFamily="34" charset="0"/>
              </a:rPr>
              <a:t>2012 Programming Examples</a:t>
            </a:r>
            <a:endParaRPr lang="en-CA" sz="2800" b="1" dirty="0">
              <a:solidFill>
                <a:srgbClr val="AC1E23"/>
              </a:solidFill>
              <a:latin typeface="Calibri" pitchFamily="34" charset="0"/>
            </a:endParaRPr>
          </a:p>
        </p:txBody>
      </p:sp>
      <p:sp>
        <p:nvSpPr>
          <p:cNvPr id="7" name="Rounded Rectangle 6"/>
          <p:cNvSpPr>
            <a:spLocks noChangeArrowheads="1"/>
          </p:cNvSpPr>
          <p:nvPr/>
        </p:nvSpPr>
        <p:spPr bwMode="auto">
          <a:xfrm>
            <a:off x="333375" y="1258888"/>
            <a:ext cx="6215063" cy="6192837"/>
          </a:xfrm>
          <a:prstGeom prst="roundRect">
            <a:avLst>
              <a:gd name="adj" fmla="val 16667"/>
            </a:avLst>
          </a:prstGeom>
          <a:noFill/>
          <a:ln w="25400" algn="ctr">
            <a:solidFill>
              <a:srgbClr val="274185"/>
            </a:solidFill>
            <a:round/>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pic>
        <p:nvPicPr>
          <p:cNvPr id="27652" name="Picture 7" descr="motion.jpg"/>
          <p:cNvPicPr>
            <a:picLocks noChangeAspect="1" noChangeArrowheads="1"/>
          </p:cNvPicPr>
          <p:nvPr/>
        </p:nvPicPr>
        <p:blipFill>
          <a:blip r:embed="rId2" cstate="print"/>
          <a:srcRect/>
          <a:stretch>
            <a:fillRect/>
          </a:stretch>
        </p:blipFill>
        <p:spPr bwMode="auto">
          <a:xfrm>
            <a:off x="4714875" y="7572375"/>
            <a:ext cx="2143125" cy="1571625"/>
          </a:xfrm>
          <a:prstGeom prst="rect">
            <a:avLst/>
          </a:prstGeom>
          <a:solidFill>
            <a:srgbClr val="FFFFFF"/>
          </a:solidFill>
          <a:ln w="12700">
            <a:solidFill>
              <a:srgbClr val="FFFFFF"/>
            </a:solidFill>
            <a:miter lim="800000"/>
            <a:headEnd/>
            <a:tailEnd/>
          </a:ln>
        </p:spPr>
      </p:pic>
      <p:sp>
        <p:nvSpPr>
          <p:cNvPr id="27653" name="TextBox 8"/>
          <p:cNvSpPr txBox="1">
            <a:spLocks noChangeArrowheads="1"/>
          </p:cNvSpPr>
          <p:nvPr/>
        </p:nvSpPr>
        <p:spPr bwMode="auto">
          <a:xfrm>
            <a:off x="549275" y="827088"/>
            <a:ext cx="5857875" cy="396875"/>
          </a:xfrm>
          <a:prstGeom prst="rect">
            <a:avLst/>
          </a:prstGeom>
          <a:noFill/>
          <a:ln w="9525">
            <a:noFill/>
            <a:miter lim="800000"/>
            <a:headEnd/>
            <a:tailEnd/>
          </a:ln>
        </p:spPr>
        <p:txBody>
          <a:bodyPr>
            <a:spAutoFit/>
          </a:bodyPr>
          <a:lstStyle/>
          <a:p>
            <a:r>
              <a:rPr lang="en-CA" sz="2000" b="1" dirty="0">
                <a:solidFill>
                  <a:srgbClr val="AC1E23"/>
                </a:solidFill>
                <a:latin typeface="Calibri" pitchFamily="34" charset="0"/>
              </a:rPr>
              <a:t>Example 3</a:t>
            </a:r>
          </a:p>
        </p:txBody>
      </p:sp>
      <p:sp>
        <p:nvSpPr>
          <p:cNvPr id="10" name="Rectangle 9"/>
          <p:cNvSpPr>
            <a:spLocks noChangeArrowheads="1"/>
          </p:cNvSpPr>
          <p:nvPr/>
        </p:nvSpPr>
        <p:spPr bwMode="auto">
          <a:xfrm>
            <a:off x="3500438" y="2339975"/>
            <a:ext cx="2089150" cy="863600"/>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11" name="Rectangle 10"/>
          <p:cNvSpPr>
            <a:spLocks noChangeArrowheads="1"/>
          </p:cNvSpPr>
          <p:nvPr/>
        </p:nvSpPr>
        <p:spPr bwMode="auto">
          <a:xfrm>
            <a:off x="1412875" y="2339975"/>
            <a:ext cx="2087563" cy="863600"/>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sz="1400">
              <a:solidFill>
                <a:schemeClr val="lt1"/>
              </a:solidFill>
              <a:latin typeface="+mn-lt"/>
              <a:cs typeface="+mn-cs"/>
            </a:endParaRPr>
          </a:p>
        </p:txBody>
      </p:sp>
      <p:sp>
        <p:nvSpPr>
          <p:cNvPr id="12" name="Rectangle 11"/>
          <p:cNvSpPr>
            <a:spLocks noChangeArrowheads="1"/>
          </p:cNvSpPr>
          <p:nvPr/>
        </p:nvSpPr>
        <p:spPr bwMode="auto">
          <a:xfrm>
            <a:off x="1412875" y="3348038"/>
            <a:ext cx="2087563" cy="576262"/>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sz="1400">
              <a:solidFill>
                <a:schemeClr val="lt1"/>
              </a:solidFill>
              <a:latin typeface="+mn-lt"/>
              <a:cs typeface="+mn-cs"/>
            </a:endParaRPr>
          </a:p>
        </p:txBody>
      </p:sp>
      <p:sp>
        <p:nvSpPr>
          <p:cNvPr id="13" name="Rectangle 12"/>
          <p:cNvSpPr>
            <a:spLocks noChangeArrowheads="1"/>
          </p:cNvSpPr>
          <p:nvPr/>
        </p:nvSpPr>
        <p:spPr bwMode="auto">
          <a:xfrm>
            <a:off x="3500438" y="3348038"/>
            <a:ext cx="2089150" cy="1008062"/>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sz="1400">
              <a:solidFill>
                <a:schemeClr val="lt1"/>
              </a:solidFill>
              <a:latin typeface="+mn-lt"/>
              <a:cs typeface="+mn-cs"/>
            </a:endParaRPr>
          </a:p>
        </p:txBody>
      </p:sp>
      <p:sp>
        <p:nvSpPr>
          <p:cNvPr id="14" name="Rectangle 13"/>
          <p:cNvSpPr>
            <a:spLocks noChangeArrowheads="1"/>
          </p:cNvSpPr>
          <p:nvPr/>
        </p:nvSpPr>
        <p:spPr bwMode="auto">
          <a:xfrm>
            <a:off x="1412875" y="4716463"/>
            <a:ext cx="2016125" cy="1008062"/>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sz="1400">
              <a:solidFill>
                <a:schemeClr val="lt1"/>
              </a:solidFill>
              <a:latin typeface="+mn-lt"/>
              <a:cs typeface="+mn-cs"/>
            </a:endParaRPr>
          </a:p>
        </p:txBody>
      </p:sp>
      <p:sp>
        <p:nvSpPr>
          <p:cNvPr id="27659" name="TextBox 15"/>
          <p:cNvSpPr txBox="1">
            <a:spLocks noChangeArrowheads="1"/>
          </p:cNvSpPr>
          <p:nvPr/>
        </p:nvSpPr>
        <p:spPr bwMode="auto">
          <a:xfrm>
            <a:off x="2492375" y="1403350"/>
            <a:ext cx="1800225" cy="307975"/>
          </a:xfrm>
          <a:prstGeom prst="rect">
            <a:avLst/>
          </a:prstGeom>
          <a:noFill/>
          <a:ln w="9525">
            <a:noFill/>
            <a:miter lim="800000"/>
            <a:headEnd/>
            <a:tailEnd/>
          </a:ln>
        </p:spPr>
        <p:txBody>
          <a:bodyPr>
            <a:spAutoFit/>
          </a:bodyPr>
          <a:lstStyle/>
          <a:p>
            <a:pPr algn="ctr"/>
            <a:r>
              <a:rPr lang="en-CA" sz="1400" b="1">
                <a:latin typeface="Calibri" pitchFamily="34" charset="0"/>
              </a:rPr>
              <a:t>Wetfeet</a:t>
            </a:r>
          </a:p>
        </p:txBody>
      </p:sp>
      <p:sp>
        <p:nvSpPr>
          <p:cNvPr id="27660" name="TextBox 16"/>
          <p:cNvSpPr txBox="1">
            <a:spLocks noChangeArrowheads="1"/>
          </p:cNvSpPr>
          <p:nvPr/>
        </p:nvSpPr>
        <p:spPr bwMode="auto">
          <a:xfrm>
            <a:off x="1484313" y="3492500"/>
            <a:ext cx="1800225" cy="306388"/>
          </a:xfrm>
          <a:prstGeom prst="rect">
            <a:avLst/>
          </a:prstGeom>
          <a:noFill/>
          <a:ln w="9525">
            <a:noFill/>
            <a:miter lim="800000"/>
            <a:headEnd/>
            <a:tailEnd/>
          </a:ln>
        </p:spPr>
        <p:txBody>
          <a:bodyPr>
            <a:spAutoFit/>
          </a:bodyPr>
          <a:lstStyle/>
          <a:p>
            <a:pPr algn="ctr"/>
            <a:r>
              <a:rPr lang="en-CA" sz="1400" b="1">
                <a:latin typeface="Calibri" pitchFamily="34" charset="0"/>
              </a:rPr>
              <a:t>CANSail 3 &amp; 4</a:t>
            </a:r>
          </a:p>
        </p:txBody>
      </p:sp>
      <p:sp>
        <p:nvSpPr>
          <p:cNvPr id="27661" name="TextBox 17"/>
          <p:cNvSpPr txBox="1">
            <a:spLocks noChangeArrowheads="1"/>
          </p:cNvSpPr>
          <p:nvPr/>
        </p:nvSpPr>
        <p:spPr bwMode="auto">
          <a:xfrm>
            <a:off x="1412875" y="4643438"/>
            <a:ext cx="2016125" cy="307975"/>
          </a:xfrm>
          <a:prstGeom prst="rect">
            <a:avLst/>
          </a:prstGeom>
          <a:noFill/>
          <a:ln w="9525">
            <a:noFill/>
            <a:miter lim="800000"/>
            <a:headEnd/>
            <a:tailEnd/>
          </a:ln>
        </p:spPr>
        <p:txBody>
          <a:bodyPr>
            <a:spAutoFit/>
          </a:bodyPr>
          <a:lstStyle/>
          <a:p>
            <a:r>
              <a:rPr lang="en-CA" sz="1400" b="1">
                <a:latin typeface="Calibri" pitchFamily="34" charset="0"/>
              </a:rPr>
              <a:t>CANSail 5 Single Handed</a:t>
            </a:r>
          </a:p>
        </p:txBody>
      </p:sp>
      <p:sp>
        <p:nvSpPr>
          <p:cNvPr id="19" name="Rectangle 18"/>
          <p:cNvSpPr>
            <a:spLocks noChangeArrowheads="1"/>
          </p:cNvSpPr>
          <p:nvPr/>
        </p:nvSpPr>
        <p:spPr bwMode="auto">
          <a:xfrm>
            <a:off x="3500438" y="5580063"/>
            <a:ext cx="2736850" cy="863600"/>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27663" name="TextBox 20"/>
          <p:cNvSpPr txBox="1">
            <a:spLocks noChangeArrowheads="1"/>
          </p:cNvSpPr>
          <p:nvPr/>
        </p:nvSpPr>
        <p:spPr bwMode="auto">
          <a:xfrm>
            <a:off x="3500438" y="2339975"/>
            <a:ext cx="2089150" cy="854075"/>
          </a:xfrm>
          <a:prstGeom prst="rect">
            <a:avLst/>
          </a:prstGeom>
          <a:noFill/>
          <a:ln w="9525">
            <a:noFill/>
            <a:miter lim="800000"/>
            <a:headEnd/>
            <a:tailEnd/>
          </a:ln>
        </p:spPr>
        <p:txBody>
          <a:bodyPr>
            <a:spAutoFit/>
          </a:bodyPr>
          <a:lstStyle/>
          <a:p>
            <a:r>
              <a:rPr lang="en-CA" sz="1000">
                <a:latin typeface="Calibri" pitchFamily="34" charset="0"/>
              </a:rPr>
              <a:t>For introductory sailors. This replaces your White Sail 1-3 course. This is taught by a CANSail 1&amp;2 Instructor (or CANSail trained White Sail coach).</a:t>
            </a:r>
          </a:p>
        </p:txBody>
      </p:sp>
      <p:sp>
        <p:nvSpPr>
          <p:cNvPr id="27664" name="Rectangle 21"/>
          <p:cNvSpPr>
            <a:spLocks noChangeArrowheads="1"/>
          </p:cNvSpPr>
          <p:nvPr/>
        </p:nvSpPr>
        <p:spPr bwMode="auto">
          <a:xfrm>
            <a:off x="3500438" y="3348038"/>
            <a:ext cx="2089150" cy="1006475"/>
          </a:xfrm>
          <a:prstGeom prst="rect">
            <a:avLst/>
          </a:prstGeom>
          <a:noFill/>
          <a:ln w="9525">
            <a:noFill/>
            <a:miter lim="800000"/>
            <a:headEnd/>
            <a:tailEnd/>
          </a:ln>
        </p:spPr>
        <p:txBody>
          <a:bodyPr>
            <a:spAutoFit/>
          </a:bodyPr>
          <a:lstStyle/>
          <a:p>
            <a:r>
              <a:rPr lang="en-CA" sz="1000">
                <a:latin typeface="Calibri" pitchFamily="34" charset="0"/>
              </a:rPr>
              <a:t>CANSail 3&amp;4 progressively  builds and consolidates the skills in CANSail 1&amp;2. This replaces your Bronze 4&amp;5 course. This is taught by a CANSail 3&amp;4 Instructor (or CANSail trained Bronze coach).</a:t>
            </a:r>
          </a:p>
        </p:txBody>
      </p:sp>
      <p:sp>
        <p:nvSpPr>
          <p:cNvPr id="25" name="Rectangle 24"/>
          <p:cNvSpPr>
            <a:spLocks noChangeArrowheads="1"/>
          </p:cNvSpPr>
          <p:nvPr/>
        </p:nvSpPr>
        <p:spPr bwMode="auto">
          <a:xfrm>
            <a:off x="1412875" y="5724525"/>
            <a:ext cx="2016125" cy="1079500"/>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sz="1400">
              <a:solidFill>
                <a:schemeClr val="lt1"/>
              </a:solidFill>
              <a:latin typeface="+mn-lt"/>
              <a:cs typeface="+mn-cs"/>
            </a:endParaRPr>
          </a:p>
        </p:txBody>
      </p:sp>
      <p:sp>
        <p:nvSpPr>
          <p:cNvPr id="23" name="Rectangle 22"/>
          <p:cNvSpPr>
            <a:spLocks noChangeArrowheads="1"/>
          </p:cNvSpPr>
          <p:nvPr/>
        </p:nvSpPr>
        <p:spPr bwMode="auto">
          <a:xfrm>
            <a:off x="2492375" y="1403350"/>
            <a:ext cx="2089150" cy="792163"/>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27667" name="TextBox 23"/>
          <p:cNvSpPr txBox="1">
            <a:spLocks noChangeArrowheads="1"/>
          </p:cNvSpPr>
          <p:nvPr/>
        </p:nvSpPr>
        <p:spPr bwMode="auto">
          <a:xfrm>
            <a:off x="1557338" y="2484438"/>
            <a:ext cx="1800225" cy="306387"/>
          </a:xfrm>
          <a:prstGeom prst="rect">
            <a:avLst/>
          </a:prstGeom>
          <a:noFill/>
          <a:ln w="9525">
            <a:noFill/>
            <a:miter lim="800000"/>
            <a:headEnd/>
            <a:tailEnd/>
          </a:ln>
        </p:spPr>
        <p:txBody>
          <a:bodyPr>
            <a:spAutoFit/>
          </a:bodyPr>
          <a:lstStyle/>
          <a:p>
            <a:pPr algn="ctr"/>
            <a:r>
              <a:rPr lang="en-CA" sz="1400" b="1">
                <a:latin typeface="Calibri" pitchFamily="34" charset="0"/>
              </a:rPr>
              <a:t>CANSail 1 &amp; 2</a:t>
            </a:r>
          </a:p>
        </p:txBody>
      </p:sp>
      <p:sp>
        <p:nvSpPr>
          <p:cNvPr id="27668" name="TextBox 27"/>
          <p:cNvSpPr txBox="1">
            <a:spLocks noChangeArrowheads="1"/>
          </p:cNvSpPr>
          <p:nvPr/>
        </p:nvSpPr>
        <p:spPr bwMode="auto">
          <a:xfrm>
            <a:off x="2492375" y="1619250"/>
            <a:ext cx="2089150" cy="600075"/>
          </a:xfrm>
          <a:prstGeom prst="rect">
            <a:avLst/>
          </a:prstGeom>
          <a:noFill/>
          <a:ln w="9525">
            <a:noFill/>
            <a:miter lim="800000"/>
            <a:headEnd/>
            <a:tailEnd/>
          </a:ln>
        </p:spPr>
        <p:txBody>
          <a:bodyPr>
            <a:spAutoFit/>
          </a:bodyPr>
          <a:lstStyle/>
          <a:p>
            <a:r>
              <a:rPr lang="en-CA" sz="1100">
                <a:latin typeface="Calibri" pitchFamily="34" charset="0"/>
              </a:rPr>
              <a:t>Introduction to sailing in an optimist boat. Taught by a Wetfeet accredited Instructor. </a:t>
            </a:r>
          </a:p>
        </p:txBody>
      </p:sp>
      <p:sp>
        <p:nvSpPr>
          <p:cNvPr id="26" name="Rectangle 25"/>
          <p:cNvSpPr>
            <a:spLocks noChangeArrowheads="1"/>
          </p:cNvSpPr>
          <p:nvPr/>
        </p:nvSpPr>
        <p:spPr bwMode="auto">
          <a:xfrm>
            <a:off x="549275" y="4211638"/>
            <a:ext cx="792163" cy="2592387"/>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27670" name="TextBox 28"/>
          <p:cNvSpPr txBox="1">
            <a:spLocks noChangeArrowheads="1"/>
          </p:cNvSpPr>
          <p:nvPr/>
        </p:nvSpPr>
        <p:spPr bwMode="auto">
          <a:xfrm>
            <a:off x="549275" y="5003800"/>
            <a:ext cx="792163" cy="1785938"/>
          </a:xfrm>
          <a:prstGeom prst="rect">
            <a:avLst/>
          </a:prstGeom>
          <a:noFill/>
          <a:ln w="9525">
            <a:noFill/>
            <a:miter lim="800000"/>
            <a:headEnd/>
            <a:tailEnd/>
          </a:ln>
        </p:spPr>
        <p:txBody>
          <a:bodyPr>
            <a:spAutoFit/>
          </a:bodyPr>
          <a:lstStyle/>
          <a:p>
            <a:r>
              <a:rPr lang="en-CA" sz="1100">
                <a:latin typeface="Calibri" pitchFamily="34" charset="0"/>
              </a:rPr>
              <a:t>Sailors continue to work on CANSail 3-6 skills as part of club team environment. </a:t>
            </a:r>
          </a:p>
        </p:txBody>
      </p:sp>
      <p:sp>
        <p:nvSpPr>
          <p:cNvPr id="27671" name="TextBox 29"/>
          <p:cNvSpPr txBox="1">
            <a:spLocks noChangeArrowheads="1"/>
          </p:cNvSpPr>
          <p:nvPr/>
        </p:nvSpPr>
        <p:spPr bwMode="auto">
          <a:xfrm>
            <a:off x="549275" y="4284663"/>
            <a:ext cx="719138" cy="730250"/>
          </a:xfrm>
          <a:prstGeom prst="rect">
            <a:avLst/>
          </a:prstGeom>
          <a:noFill/>
          <a:ln w="9525">
            <a:noFill/>
            <a:miter lim="800000"/>
            <a:headEnd/>
            <a:tailEnd/>
          </a:ln>
        </p:spPr>
        <p:txBody>
          <a:bodyPr>
            <a:spAutoFit/>
          </a:bodyPr>
          <a:lstStyle/>
          <a:p>
            <a:r>
              <a:rPr lang="en-CA" sz="1400" b="1">
                <a:latin typeface="Calibri" pitchFamily="34" charset="0"/>
              </a:rPr>
              <a:t>Club Race Team</a:t>
            </a:r>
          </a:p>
        </p:txBody>
      </p:sp>
      <p:sp>
        <p:nvSpPr>
          <p:cNvPr id="31" name="Rectangle 30"/>
          <p:cNvSpPr>
            <a:spLocks noChangeArrowheads="1"/>
          </p:cNvSpPr>
          <p:nvPr/>
        </p:nvSpPr>
        <p:spPr bwMode="auto">
          <a:xfrm>
            <a:off x="3500438" y="4716463"/>
            <a:ext cx="2736850" cy="863600"/>
          </a:xfrm>
          <a:prstGeom prst="rect">
            <a:avLst/>
          </a:prstGeom>
          <a:no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cxnSp>
        <p:nvCxnSpPr>
          <p:cNvPr id="36" name="Straight Arrow Connector 35"/>
          <p:cNvCxnSpPr>
            <a:cxnSpLocks noChangeShapeType="1"/>
          </p:cNvCxnSpPr>
          <p:nvPr/>
        </p:nvCxnSpPr>
        <p:spPr bwMode="auto">
          <a:xfrm flipH="1">
            <a:off x="1268413" y="3995738"/>
            <a:ext cx="215900" cy="215900"/>
          </a:xfrm>
          <a:prstGeom prst="straightConnector1">
            <a:avLst/>
          </a:prstGeom>
          <a:noFill/>
          <a:ln w="9525" algn="ctr">
            <a:solidFill>
              <a:srgbClr val="274185"/>
            </a:solidFill>
            <a:round/>
            <a:headEnd/>
            <a:tailEnd type="arrow" w="med" len="med"/>
          </a:ln>
        </p:spPr>
      </p:cxnSp>
      <p:cxnSp>
        <p:nvCxnSpPr>
          <p:cNvPr id="38" name="Straight Arrow Connector 37"/>
          <p:cNvCxnSpPr>
            <a:cxnSpLocks noChangeShapeType="1"/>
          </p:cNvCxnSpPr>
          <p:nvPr/>
        </p:nvCxnSpPr>
        <p:spPr bwMode="auto">
          <a:xfrm>
            <a:off x="2276475" y="3995738"/>
            <a:ext cx="0" cy="504825"/>
          </a:xfrm>
          <a:prstGeom prst="straightConnector1">
            <a:avLst/>
          </a:prstGeom>
          <a:noFill/>
          <a:ln w="9525" algn="ctr">
            <a:solidFill>
              <a:srgbClr val="274185"/>
            </a:solidFill>
            <a:round/>
            <a:headEnd/>
            <a:tailEnd type="arrow" w="med" len="med"/>
          </a:ln>
        </p:spPr>
      </p:cxnSp>
      <p:sp>
        <p:nvSpPr>
          <p:cNvPr id="27675" name="TextBox 43"/>
          <p:cNvSpPr txBox="1">
            <a:spLocks noChangeArrowheads="1"/>
          </p:cNvSpPr>
          <p:nvPr/>
        </p:nvSpPr>
        <p:spPr bwMode="auto">
          <a:xfrm>
            <a:off x="3500438" y="4716463"/>
            <a:ext cx="2592387" cy="307975"/>
          </a:xfrm>
          <a:prstGeom prst="rect">
            <a:avLst/>
          </a:prstGeom>
          <a:noFill/>
          <a:ln w="9525">
            <a:noFill/>
            <a:miter lim="800000"/>
            <a:headEnd/>
            <a:tailEnd/>
          </a:ln>
        </p:spPr>
        <p:txBody>
          <a:bodyPr>
            <a:spAutoFit/>
          </a:bodyPr>
          <a:lstStyle/>
          <a:p>
            <a:r>
              <a:rPr lang="en-CA" sz="1400" b="1">
                <a:latin typeface="Calibri" pitchFamily="34" charset="0"/>
              </a:rPr>
              <a:t>CANSail 5 and Chutes &amp; Wires 1</a:t>
            </a:r>
          </a:p>
        </p:txBody>
      </p:sp>
      <p:sp>
        <p:nvSpPr>
          <p:cNvPr id="27676" name="TextBox 44"/>
          <p:cNvSpPr txBox="1">
            <a:spLocks noChangeArrowheads="1"/>
          </p:cNvSpPr>
          <p:nvPr/>
        </p:nvSpPr>
        <p:spPr bwMode="auto">
          <a:xfrm>
            <a:off x="3573463" y="5651500"/>
            <a:ext cx="2519362" cy="307975"/>
          </a:xfrm>
          <a:prstGeom prst="rect">
            <a:avLst/>
          </a:prstGeom>
          <a:noFill/>
          <a:ln w="9525">
            <a:noFill/>
            <a:miter lim="800000"/>
            <a:headEnd/>
            <a:tailEnd/>
          </a:ln>
        </p:spPr>
        <p:txBody>
          <a:bodyPr>
            <a:spAutoFit/>
          </a:bodyPr>
          <a:lstStyle/>
          <a:p>
            <a:r>
              <a:rPr lang="en-CA" sz="1400" b="1">
                <a:latin typeface="Calibri" pitchFamily="34" charset="0"/>
              </a:rPr>
              <a:t>CANSail 6 and Chutes &amp; Wires 2</a:t>
            </a:r>
          </a:p>
        </p:txBody>
      </p:sp>
      <p:cxnSp>
        <p:nvCxnSpPr>
          <p:cNvPr id="60" name="Straight Arrow Connector 59"/>
          <p:cNvCxnSpPr>
            <a:cxnSpLocks noChangeShapeType="1"/>
          </p:cNvCxnSpPr>
          <p:nvPr/>
        </p:nvCxnSpPr>
        <p:spPr bwMode="auto">
          <a:xfrm>
            <a:off x="2997200" y="3995738"/>
            <a:ext cx="719138" cy="647700"/>
          </a:xfrm>
          <a:prstGeom prst="straightConnector1">
            <a:avLst/>
          </a:prstGeom>
          <a:noFill/>
          <a:ln w="9525" algn="ctr">
            <a:solidFill>
              <a:srgbClr val="274185"/>
            </a:solidFill>
            <a:round/>
            <a:headEnd/>
            <a:tailEnd type="arrow" w="med" len="med"/>
          </a:ln>
        </p:spPr>
      </p:cxnSp>
      <p:sp>
        <p:nvSpPr>
          <p:cNvPr id="27678" name="TextBox 60"/>
          <p:cNvSpPr txBox="1">
            <a:spLocks noChangeArrowheads="1"/>
          </p:cNvSpPr>
          <p:nvPr/>
        </p:nvSpPr>
        <p:spPr bwMode="auto">
          <a:xfrm>
            <a:off x="3573463" y="4932363"/>
            <a:ext cx="2592387" cy="600075"/>
          </a:xfrm>
          <a:prstGeom prst="rect">
            <a:avLst/>
          </a:prstGeom>
          <a:noFill/>
          <a:ln w="9525">
            <a:noFill/>
            <a:miter lim="800000"/>
            <a:headEnd/>
            <a:tailEnd/>
          </a:ln>
        </p:spPr>
        <p:txBody>
          <a:bodyPr>
            <a:spAutoFit/>
          </a:bodyPr>
          <a:lstStyle/>
          <a:p>
            <a:r>
              <a:rPr lang="en-CA" sz="1100">
                <a:latin typeface="Calibri" pitchFamily="34" charset="0"/>
              </a:rPr>
              <a:t>CANSail 5 and skills of spin and trapeze. CANSail 5&amp;6 Instructor with Chutes and Wires 1 accreditation.</a:t>
            </a:r>
          </a:p>
        </p:txBody>
      </p:sp>
      <p:sp>
        <p:nvSpPr>
          <p:cNvPr id="27679" name="TextBox 62"/>
          <p:cNvSpPr txBox="1">
            <a:spLocks noChangeArrowheads="1"/>
          </p:cNvSpPr>
          <p:nvPr/>
        </p:nvSpPr>
        <p:spPr bwMode="auto">
          <a:xfrm>
            <a:off x="3644900" y="5867400"/>
            <a:ext cx="2592388" cy="601663"/>
          </a:xfrm>
          <a:prstGeom prst="rect">
            <a:avLst/>
          </a:prstGeom>
          <a:noFill/>
          <a:ln w="9525">
            <a:noFill/>
            <a:miter lim="800000"/>
            <a:headEnd/>
            <a:tailEnd/>
          </a:ln>
        </p:spPr>
        <p:txBody>
          <a:bodyPr>
            <a:spAutoFit/>
          </a:bodyPr>
          <a:lstStyle/>
          <a:p>
            <a:r>
              <a:rPr lang="en-CA" sz="1100">
                <a:latin typeface="Calibri" pitchFamily="34" charset="0"/>
              </a:rPr>
              <a:t>CANSail 6 and skills of spin and trapeze. CANSail 5&amp;6 Instructor with Chutes and Wires 1 accreditation.</a:t>
            </a:r>
          </a:p>
        </p:txBody>
      </p:sp>
      <p:sp>
        <p:nvSpPr>
          <p:cNvPr id="27680" name="Rectangle 63"/>
          <p:cNvSpPr>
            <a:spLocks noChangeArrowheads="1"/>
          </p:cNvSpPr>
          <p:nvPr/>
        </p:nvSpPr>
        <p:spPr bwMode="auto">
          <a:xfrm>
            <a:off x="1412875" y="4859338"/>
            <a:ext cx="2016125" cy="822325"/>
          </a:xfrm>
          <a:prstGeom prst="rect">
            <a:avLst/>
          </a:prstGeom>
          <a:noFill/>
          <a:ln w="9525">
            <a:noFill/>
            <a:miter lim="800000"/>
            <a:headEnd/>
            <a:tailEnd/>
          </a:ln>
        </p:spPr>
        <p:txBody>
          <a:bodyPr anchor="ctr">
            <a:spAutoFit/>
          </a:bodyPr>
          <a:lstStyle/>
          <a:p>
            <a:r>
              <a:rPr lang="en-CA" sz="1200">
                <a:latin typeface="Calibri" pitchFamily="34" charset="0"/>
              </a:rPr>
              <a:t>CANSail 5 adds advanced racing and  complex skills. Taught by a CANSail 5&amp;6 Instructor.  </a:t>
            </a:r>
          </a:p>
        </p:txBody>
      </p:sp>
      <p:sp>
        <p:nvSpPr>
          <p:cNvPr id="27681" name="Rectangle 64"/>
          <p:cNvSpPr>
            <a:spLocks noChangeArrowheads="1"/>
          </p:cNvSpPr>
          <p:nvPr/>
        </p:nvSpPr>
        <p:spPr bwMode="auto">
          <a:xfrm>
            <a:off x="1412875" y="5867400"/>
            <a:ext cx="2016125" cy="831850"/>
          </a:xfrm>
          <a:prstGeom prst="rect">
            <a:avLst/>
          </a:prstGeom>
          <a:noFill/>
          <a:ln w="9525">
            <a:noFill/>
            <a:miter lim="800000"/>
            <a:headEnd/>
            <a:tailEnd/>
          </a:ln>
        </p:spPr>
        <p:txBody>
          <a:bodyPr anchor="ctr">
            <a:spAutoFit/>
          </a:bodyPr>
          <a:lstStyle/>
          <a:p>
            <a:r>
              <a:rPr lang="en-CA" sz="1200">
                <a:latin typeface="Calibri" pitchFamily="34" charset="0"/>
              </a:rPr>
              <a:t>CANSail6 adds advanced racing and  complex skills. Taught by a CANSail 5&amp;6 Instructor.  </a:t>
            </a:r>
          </a:p>
        </p:txBody>
      </p:sp>
      <p:sp>
        <p:nvSpPr>
          <p:cNvPr id="27682" name="TextBox 65"/>
          <p:cNvSpPr txBox="1">
            <a:spLocks noChangeArrowheads="1"/>
          </p:cNvSpPr>
          <p:nvPr/>
        </p:nvSpPr>
        <p:spPr bwMode="auto">
          <a:xfrm>
            <a:off x="1412875" y="5651500"/>
            <a:ext cx="2016125" cy="307975"/>
          </a:xfrm>
          <a:prstGeom prst="rect">
            <a:avLst/>
          </a:prstGeom>
          <a:noFill/>
          <a:ln w="9525">
            <a:noFill/>
            <a:miter lim="800000"/>
            <a:headEnd/>
            <a:tailEnd/>
          </a:ln>
        </p:spPr>
        <p:txBody>
          <a:bodyPr>
            <a:spAutoFit/>
          </a:bodyPr>
          <a:lstStyle/>
          <a:p>
            <a:r>
              <a:rPr lang="en-CA" sz="1400" b="1">
                <a:latin typeface="Calibri" pitchFamily="34" charset="0"/>
              </a:rPr>
              <a:t>CANSail 6 Single Handed</a:t>
            </a:r>
          </a:p>
        </p:txBody>
      </p:sp>
      <p:sp>
        <p:nvSpPr>
          <p:cNvPr id="37" name="Rectangle 3"/>
          <p:cNvSpPr>
            <a:spLocks noChangeArrowheads="1"/>
          </p:cNvSpPr>
          <p:nvPr/>
        </p:nvSpPr>
        <p:spPr bwMode="auto">
          <a:xfrm>
            <a:off x="0" y="250825"/>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a:xfrm>
            <a:off x="332656" y="1331640"/>
            <a:ext cx="6172200" cy="7286625"/>
          </a:xfrm>
        </p:spPr>
        <p:txBody>
          <a:bodyPr/>
          <a:lstStyle/>
          <a:p>
            <a:pPr algn="ctr" eaLnBrk="1" hangingPunct="1">
              <a:buFont typeface="Arial" charset="0"/>
              <a:buNone/>
            </a:pPr>
            <a:r>
              <a:rPr lang="en-CA" sz="1600" dirty="0" smtClean="0"/>
              <a:t>Further resources to assist in implementing </a:t>
            </a:r>
            <a:r>
              <a:rPr lang="en-CA" sz="1600" dirty="0" err="1" smtClean="0"/>
              <a:t>CAN</a:t>
            </a:r>
            <a:r>
              <a:rPr lang="en-CA" sz="1600" i="1" dirty="0" err="1" smtClean="0"/>
              <a:t>Sail</a:t>
            </a:r>
            <a:r>
              <a:rPr lang="en-CA" sz="1600" i="1" dirty="0" smtClean="0"/>
              <a:t> </a:t>
            </a:r>
            <a:r>
              <a:rPr lang="en-CA" sz="1600" dirty="0" smtClean="0"/>
              <a:t>at your club. </a:t>
            </a:r>
          </a:p>
        </p:txBody>
      </p:sp>
      <p:sp>
        <p:nvSpPr>
          <p:cNvPr id="4" name="Footer Placeholder 3"/>
          <p:cNvSpPr>
            <a:spLocks noGrp="1"/>
          </p:cNvSpPr>
          <p:nvPr>
            <p:ph type="ftr" sz="quarter" idx="11"/>
          </p:nvPr>
        </p:nvSpPr>
        <p:spPr/>
        <p:txBody>
          <a:bodyPr/>
          <a:lstStyle/>
          <a:p>
            <a:pPr>
              <a:defRPr/>
            </a:pPr>
            <a:r>
              <a:rPr lang="en-CA"/>
              <a:t>© 2011 CYA</a:t>
            </a:r>
          </a:p>
        </p:txBody>
      </p:sp>
      <p:sp>
        <p:nvSpPr>
          <p:cNvPr id="28675" name="TextBox 4"/>
          <p:cNvSpPr txBox="1">
            <a:spLocks noChangeArrowheads="1"/>
          </p:cNvSpPr>
          <p:nvPr/>
        </p:nvSpPr>
        <p:spPr bwMode="auto">
          <a:xfrm>
            <a:off x="404664" y="467544"/>
            <a:ext cx="5857875" cy="579437"/>
          </a:xfrm>
          <a:prstGeom prst="rect">
            <a:avLst/>
          </a:prstGeom>
          <a:noFill/>
          <a:ln w="9525">
            <a:noFill/>
            <a:miter lim="800000"/>
            <a:headEnd/>
            <a:tailEnd/>
          </a:ln>
        </p:spPr>
        <p:txBody>
          <a:bodyPr>
            <a:spAutoFit/>
          </a:bodyPr>
          <a:lstStyle/>
          <a:p>
            <a:pPr algn="ctr"/>
            <a:r>
              <a:rPr lang="en-CA" sz="3200" b="1" dirty="0">
                <a:solidFill>
                  <a:srgbClr val="AC1E23"/>
                </a:solidFill>
                <a:latin typeface="Calibri" pitchFamily="34" charset="0"/>
              </a:rPr>
              <a:t>Resources</a:t>
            </a:r>
          </a:p>
        </p:txBody>
      </p:sp>
      <p:pic>
        <p:nvPicPr>
          <p:cNvPr id="28676" name="Picture 5" descr="motion.jpg"/>
          <p:cNvPicPr>
            <a:picLocks noChangeAspect="1" noChangeArrowheads="1"/>
          </p:cNvPicPr>
          <p:nvPr/>
        </p:nvPicPr>
        <p:blipFill>
          <a:blip r:embed="rId2" cstate="print"/>
          <a:srcRect/>
          <a:stretch>
            <a:fillRect/>
          </a:stretch>
        </p:blipFill>
        <p:spPr bwMode="auto">
          <a:xfrm>
            <a:off x="4714875" y="7572375"/>
            <a:ext cx="2143125" cy="1571625"/>
          </a:xfrm>
          <a:prstGeom prst="rect">
            <a:avLst/>
          </a:prstGeom>
          <a:solidFill>
            <a:srgbClr val="FFFFFF"/>
          </a:solidFill>
          <a:ln w="12700">
            <a:solidFill>
              <a:srgbClr val="FFFFFF"/>
            </a:solidFill>
            <a:miter lim="800000"/>
            <a:headEnd/>
            <a:tailEnd/>
          </a:ln>
        </p:spPr>
      </p:pic>
      <p:sp>
        <p:nvSpPr>
          <p:cNvPr id="28677" name="Rectangle 6"/>
          <p:cNvSpPr>
            <a:spLocks noChangeArrowheads="1"/>
          </p:cNvSpPr>
          <p:nvPr/>
        </p:nvSpPr>
        <p:spPr bwMode="auto">
          <a:xfrm>
            <a:off x="1700808" y="2267744"/>
            <a:ext cx="3429000" cy="1836400"/>
          </a:xfrm>
          <a:prstGeom prst="rect">
            <a:avLst/>
          </a:prstGeom>
          <a:noFill/>
          <a:ln w="9525">
            <a:noFill/>
            <a:miter lim="800000"/>
            <a:headEnd/>
            <a:tailEnd/>
          </a:ln>
        </p:spPr>
        <p:txBody>
          <a:bodyPr>
            <a:spAutoFit/>
          </a:bodyPr>
          <a:lstStyle/>
          <a:p>
            <a:pPr marL="800100" lvl="1" indent="-342900">
              <a:spcAft>
                <a:spcPts val="1000"/>
              </a:spcAft>
              <a:buFontTx/>
              <a:buAutoNum type="alphaLcPeriod"/>
            </a:pPr>
            <a:r>
              <a:rPr lang="en-CA" sz="1600" b="1" dirty="0" smtClean="0">
                <a:latin typeface="Calibri" pitchFamily="34" charset="0"/>
              </a:rPr>
              <a:t>What to Order</a:t>
            </a:r>
          </a:p>
          <a:p>
            <a:pPr marL="800100" lvl="1" indent="-342900">
              <a:spcAft>
                <a:spcPts val="1000"/>
              </a:spcAft>
              <a:buFontTx/>
              <a:buAutoNum type="alphaLcPeriod"/>
            </a:pPr>
            <a:r>
              <a:rPr lang="en-CA" sz="1600" b="1" dirty="0" smtClean="0">
                <a:latin typeface="Calibri" pitchFamily="34" charset="0"/>
              </a:rPr>
              <a:t>Course Selection Guide</a:t>
            </a:r>
          </a:p>
          <a:p>
            <a:pPr marL="800100" lvl="1" indent="-342900">
              <a:spcAft>
                <a:spcPts val="1000"/>
              </a:spcAft>
              <a:buFontTx/>
              <a:buAutoNum type="alphaLcPeriod"/>
            </a:pPr>
            <a:r>
              <a:rPr lang="en-CA" sz="1600" b="1" dirty="0" smtClean="0">
                <a:latin typeface="Calibri" pitchFamily="34" charset="0"/>
              </a:rPr>
              <a:t>Administration</a:t>
            </a:r>
          </a:p>
          <a:p>
            <a:pPr marL="800100" lvl="1" indent="-342900">
              <a:spcAft>
                <a:spcPts val="1000"/>
              </a:spcAft>
              <a:buFontTx/>
              <a:buAutoNum type="alphaLcPeriod"/>
            </a:pPr>
            <a:r>
              <a:rPr lang="en-CA" sz="1600" b="1" dirty="0" smtClean="0">
                <a:latin typeface="Calibri" pitchFamily="34" charset="0"/>
              </a:rPr>
              <a:t>Parent Guide</a:t>
            </a:r>
            <a:endParaRPr lang="en-CA" sz="1600" b="1" dirty="0">
              <a:latin typeface="Calibri" pitchFamily="34" charset="0"/>
            </a:endParaRPr>
          </a:p>
          <a:p>
            <a:pPr marL="800100" lvl="1" indent="-342900">
              <a:spcAft>
                <a:spcPts val="1000"/>
              </a:spcAft>
              <a:buFontTx/>
              <a:buAutoNum type="alphaLcPeriod"/>
            </a:pPr>
            <a:r>
              <a:rPr lang="en-CA" sz="1600" b="1" dirty="0" smtClean="0">
                <a:latin typeface="Calibri" pitchFamily="34" charset="0"/>
              </a:rPr>
              <a:t>Promotional </a:t>
            </a:r>
            <a:r>
              <a:rPr lang="en-CA" sz="1600" b="1" dirty="0">
                <a:latin typeface="Calibri" pitchFamily="34" charset="0"/>
              </a:rPr>
              <a:t>Material</a:t>
            </a:r>
          </a:p>
        </p:txBody>
      </p:sp>
      <p:sp>
        <p:nvSpPr>
          <p:cNvPr id="7" name="Rectangle 3"/>
          <p:cNvSpPr>
            <a:spLocks noChangeArrowheads="1"/>
          </p:cNvSpPr>
          <p:nvPr/>
        </p:nvSpPr>
        <p:spPr bwMode="auto">
          <a:xfrm>
            <a:off x="0" y="250825"/>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CA" smtClean="0"/>
              <a:t>© 2011 CYA</a:t>
            </a:r>
            <a:endParaRPr lang="en-CA"/>
          </a:p>
        </p:txBody>
      </p:sp>
      <p:sp>
        <p:nvSpPr>
          <p:cNvPr id="5" name="Rectangle 3"/>
          <p:cNvSpPr>
            <a:spLocks noChangeArrowheads="1"/>
          </p:cNvSpPr>
          <p:nvPr/>
        </p:nvSpPr>
        <p:spPr bwMode="auto">
          <a:xfrm>
            <a:off x="0" y="250825"/>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
        <p:nvSpPr>
          <p:cNvPr id="6" name="TextBox 4"/>
          <p:cNvSpPr txBox="1">
            <a:spLocks noChangeArrowheads="1"/>
          </p:cNvSpPr>
          <p:nvPr/>
        </p:nvSpPr>
        <p:spPr bwMode="auto">
          <a:xfrm>
            <a:off x="404664" y="467544"/>
            <a:ext cx="5857875" cy="579437"/>
          </a:xfrm>
          <a:prstGeom prst="rect">
            <a:avLst/>
          </a:prstGeom>
          <a:noFill/>
          <a:ln w="9525">
            <a:noFill/>
            <a:miter lim="800000"/>
            <a:headEnd/>
            <a:tailEnd/>
          </a:ln>
        </p:spPr>
        <p:txBody>
          <a:bodyPr>
            <a:spAutoFit/>
          </a:bodyPr>
          <a:lstStyle/>
          <a:p>
            <a:pPr algn="ctr"/>
            <a:r>
              <a:rPr lang="en-CA" sz="3200" b="1" dirty="0" smtClean="0">
                <a:solidFill>
                  <a:srgbClr val="AC1E23"/>
                </a:solidFill>
                <a:latin typeface="Calibri" pitchFamily="34" charset="0"/>
              </a:rPr>
              <a:t>What to Order</a:t>
            </a:r>
            <a:endParaRPr lang="en-CA" sz="3200" b="1" dirty="0">
              <a:solidFill>
                <a:srgbClr val="AC1E23"/>
              </a:solidFill>
              <a:latin typeface="Calibri" pitchFamily="34" charset="0"/>
            </a:endParaRPr>
          </a:p>
        </p:txBody>
      </p:sp>
      <p:graphicFrame>
        <p:nvGraphicFramePr>
          <p:cNvPr id="7" name="Table 6"/>
          <p:cNvGraphicFramePr>
            <a:graphicFrameLocks noGrp="1"/>
          </p:cNvGraphicFramePr>
          <p:nvPr/>
        </p:nvGraphicFramePr>
        <p:xfrm>
          <a:off x="0" y="1043608"/>
          <a:ext cx="6858000" cy="6267654"/>
        </p:xfrm>
        <a:graphic>
          <a:graphicData uri="http://schemas.openxmlformats.org/drawingml/2006/table">
            <a:tbl>
              <a:tblPr>
                <a:tableStyleId>{D7AC3CCA-C797-4891-BE02-D94E43425B78}</a:tableStyleId>
              </a:tblPr>
              <a:tblGrid>
                <a:gridCol w="1319140"/>
                <a:gridCol w="1830953"/>
                <a:gridCol w="3707907"/>
              </a:tblGrid>
              <a:tr h="757231">
                <a:tc>
                  <a:txBody>
                    <a:bodyPr/>
                    <a:lstStyle/>
                    <a:p>
                      <a:pPr algn="ctr" fontAlgn="b"/>
                      <a:r>
                        <a:rPr lang="en-CA" sz="1800" b="1" u="none" strike="noStrike" dirty="0"/>
                        <a:t>CYA Traditional </a:t>
                      </a:r>
                      <a:endParaRPr lang="en-CA" sz="1800" b="1" i="0" u="none" strike="noStrike" dirty="0">
                        <a:solidFill>
                          <a:srgbClr val="000000"/>
                        </a:solidFill>
                        <a:latin typeface="Calibri"/>
                      </a:endParaRPr>
                    </a:p>
                  </a:txBody>
                  <a:tcPr marL="9525" marR="9525" marT="9525" marB="0" anchor="b"/>
                </a:tc>
                <a:tc>
                  <a:txBody>
                    <a:bodyPr/>
                    <a:lstStyle/>
                    <a:p>
                      <a:pPr algn="ctr" fontAlgn="b"/>
                      <a:r>
                        <a:rPr lang="en-CA" sz="1800" b="1" u="none" strike="noStrike" dirty="0"/>
                        <a:t>CANSail </a:t>
                      </a:r>
                      <a:endParaRPr lang="en-CA" sz="1800" b="1" i="0" u="none" strike="noStrike" dirty="0">
                        <a:solidFill>
                          <a:srgbClr val="000000"/>
                        </a:solidFill>
                        <a:latin typeface="Calibri"/>
                      </a:endParaRPr>
                    </a:p>
                  </a:txBody>
                  <a:tcPr marL="9525" marR="9525" marT="9525" marB="0" anchor="b"/>
                </a:tc>
                <a:tc>
                  <a:txBody>
                    <a:bodyPr/>
                    <a:lstStyle/>
                    <a:p>
                      <a:pPr algn="ctr" fontAlgn="b"/>
                      <a:r>
                        <a:rPr lang="en-CA" sz="1800" b="1" u="none" strike="noStrike" dirty="0" smtClean="0"/>
                        <a:t>Sailor Resource</a:t>
                      </a:r>
                      <a:r>
                        <a:rPr lang="en-CA" sz="1800" b="1" u="none" strike="noStrike" baseline="0" dirty="0" smtClean="0"/>
                        <a:t> Order Guide</a:t>
                      </a:r>
                      <a:endParaRPr lang="en-CA" sz="1800" b="1" i="0" u="none" strike="noStrike" dirty="0">
                        <a:solidFill>
                          <a:srgbClr val="000000"/>
                        </a:solidFill>
                        <a:latin typeface="Calibri"/>
                      </a:endParaRPr>
                    </a:p>
                  </a:txBody>
                  <a:tcPr marL="9525" marR="9525" marT="9525" marB="0" anchor="b"/>
                </a:tc>
              </a:tr>
              <a:tr h="399463">
                <a:tc rowSpan="3">
                  <a:txBody>
                    <a:bodyPr/>
                    <a:lstStyle/>
                    <a:p>
                      <a:pPr algn="ctr" fontAlgn="ctr"/>
                      <a:r>
                        <a:rPr lang="en-CA" sz="1800" u="none" strike="noStrike" dirty="0"/>
                        <a:t>White Sail I</a:t>
                      </a:r>
                      <a:endParaRPr lang="en-CA" sz="1800" b="0" i="0" u="none" strike="noStrike" dirty="0">
                        <a:solidFill>
                          <a:srgbClr val="000000"/>
                        </a:solidFill>
                        <a:latin typeface="Calibri"/>
                      </a:endParaRPr>
                    </a:p>
                  </a:txBody>
                  <a:tcPr marL="9525" marR="9525" marT="9525" marB="0" anchor="ctr"/>
                </a:tc>
                <a:tc rowSpan="3">
                  <a:txBody>
                    <a:bodyPr/>
                    <a:lstStyle/>
                    <a:p>
                      <a:pPr algn="ctr" fontAlgn="ctr"/>
                      <a:r>
                        <a:rPr lang="en-CA" sz="1800" b="1" u="none" strike="noStrike" dirty="0"/>
                        <a:t>CANSail 1</a:t>
                      </a:r>
                      <a:endParaRPr lang="en-CA" sz="1800" b="1" i="0" u="none" strike="noStrike" dirty="0">
                        <a:solidFill>
                          <a:srgbClr val="000000"/>
                        </a:solidFill>
                        <a:latin typeface="Calibri"/>
                      </a:endParaRPr>
                    </a:p>
                  </a:txBody>
                  <a:tcPr marL="9525" marR="9525" marT="9525" marB="0" anchor="ctr"/>
                </a:tc>
                <a:tc>
                  <a:txBody>
                    <a:bodyPr/>
                    <a:lstStyle/>
                    <a:p>
                      <a:pPr marL="0" marR="0" indent="0" algn="ctr" defTabSz="507995" rtl="0" eaLnBrk="1" fontAlgn="b" latinLnBrk="0" hangingPunct="1">
                        <a:lnSpc>
                          <a:spcPct val="100000"/>
                        </a:lnSpc>
                        <a:spcBef>
                          <a:spcPts val="0"/>
                        </a:spcBef>
                        <a:spcAft>
                          <a:spcPts val="0"/>
                        </a:spcAft>
                        <a:buClrTx/>
                        <a:buSzTx/>
                        <a:buFontTx/>
                        <a:buNone/>
                        <a:tabLst/>
                        <a:defRPr/>
                      </a:pPr>
                      <a:r>
                        <a:rPr lang="en-CA" sz="1800" u="none" strike="noStrike" dirty="0" smtClean="0"/>
                        <a:t>Puffy &amp; Friends – for CS 1 in Opti</a:t>
                      </a:r>
                      <a:endParaRPr lang="en-CA" sz="1800" b="0" i="0" u="none" strike="noStrike" dirty="0">
                        <a:solidFill>
                          <a:srgbClr val="000000"/>
                        </a:solidFill>
                        <a:latin typeface="Calibri"/>
                      </a:endParaRPr>
                    </a:p>
                  </a:txBody>
                  <a:tcPr marL="9525" marR="9525" marT="9525" marB="0" anchor="b"/>
                </a:tc>
              </a:tr>
              <a:tr h="520682">
                <a:tc vMerge="1">
                  <a:txBody>
                    <a:bodyPr/>
                    <a:lstStyle/>
                    <a:p>
                      <a:endParaRPr lang="en-CA"/>
                    </a:p>
                  </a:txBody>
                  <a:tcPr/>
                </a:tc>
                <a:tc vMerge="1">
                  <a:txBody>
                    <a:bodyPr/>
                    <a:lstStyle/>
                    <a:p>
                      <a:endParaRPr lang="en-CA"/>
                    </a:p>
                  </a:txBody>
                  <a:tcPr/>
                </a:tc>
                <a:tc>
                  <a:txBody>
                    <a:bodyPr/>
                    <a:lstStyle/>
                    <a:p>
                      <a:pPr algn="ctr" fontAlgn="ctr"/>
                      <a:r>
                        <a:rPr lang="en-CA" sz="1800" u="none" strike="noStrike" dirty="0"/>
                        <a:t>White Sail I </a:t>
                      </a:r>
                      <a:r>
                        <a:rPr lang="en-CA" sz="1800" u="none" strike="noStrike" dirty="0" smtClean="0"/>
                        <a:t>Workbook – for CS 1 in non-Opti </a:t>
                      </a:r>
                      <a:endParaRPr lang="en-CA" sz="1800" b="0" i="0" u="none" strike="noStrike" dirty="0">
                        <a:solidFill>
                          <a:srgbClr val="000000"/>
                        </a:solidFill>
                        <a:latin typeface="Calibri"/>
                      </a:endParaRPr>
                    </a:p>
                  </a:txBody>
                  <a:tcPr marL="9525" marR="9525" marT="9525" marB="0" anchor="ctr"/>
                </a:tc>
              </a:tr>
              <a:tr h="399463">
                <a:tc vMerge="1">
                  <a:txBody>
                    <a:bodyPr/>
                    <a:lstStyle/>
                    <a:p>
                      <a:endParaRPr lang="en-CA"/>
                    </a:p>
                  </a:txBody>
                  <a:tcPr/>
                </a:tc>
                <a:tc vMerge="1">
                  <a:txBody>
                    <a:bodyPr/>
                    <a:lstStyle/>
                    <a:p>
                      <a:endParaRPr lang="en-CA"/>
                    </a:p>
                  </a:txBody>
                  <a:tcPr/>
                </a:tc>
                <a:tc>
                  <a:txBody>
                    <a:bodyPr/>
                    <a:lstStyle/>
                    <a:p>
                      <a:pPr algn="ctr" fontAlgn="ctr"/>
                      <a:r>
                        <a:rPr lang="en-CA" sz="1800" u="none" strike="noStrike" dirty="0" smtClean="0"/>
                        <a:t>Basic Sailing Skills</a:t>
                      </a:r>
                      <a:endParaRPr lang="en-CA" sz="1800" b="0" i="0" u="none" strike="noStrike" dirty="0">
                        <a:solidFill>
                          <a:srgbClr val="000000"/>
                        </a:solidFill>
                        <a:latin typeface="Calibri"/>
                      </a:endParaRPr>
                    </a:p>
                  </a:txBody>
                  <a:tcPr marL="9525" marR="9525" marT="9525" marB="0" anchor="ctr"/>
                </a:tc>
              </a:tr>
              <a:tr h="399463">
                <a:tc rowSpan="2">
                  <a:txBody>
                    <a:bodyPr/>
                    <a:lstStyle/>
                    <a:p>
                      <a:pPr algn="ctr" fontAlgn="ctr"/>
                      <a:r>
                        <a:rPr lang="en-CA" sz="1800" u="none" strike="noStrike" dirty="0"/>
                        <a:t>White Sail II</a:t>
                      </a:r>
                      <a:endParaRPr lang="en-CA" sz="1800" b="0" i="0" u="none" strike="noStrike" dirty="0">
                        <a:solidFill>
                          <a:srgbClr val="000000"/>
                        </a:solidFill>
                        <a:latin typeface="Calibri"/>
                      </a:endParaRPr>
                    </a:p>
                  </a:txBody>
                  <a:tcPr marL="9525" marR="9525" marT="9525" marB="0" anchor="ctr"/>
                </a:tc>
                <a:tc rowSpan="3">
                  <a:txBody>
                    <a:bodyPr/>
                    <a:lstStyle/>
                    <a:p>
                      <a:pPr algn="ctr" fontAlgn="ctr"/>
                      <a:r>
                        <a:rPr lang="en-CA" sz="1800" b="1" u="none" strike="noStrike" dirty="0"/>
                        <a:t>CANSail 2</a:t>
                      </a:r>
                      <a:endParaRPr lang="en-CA" sz="1800" b="1" i="0" u="none" strike="noStrike" dirty="0">
                        <a:solidFill>
                          <a:srgbClr val="000000"/>
                        </a:solidFill>
                        <a:latin typeface="Calibri"/>
                      </a:endParaRPr>
                    </a:p>
                  </a:txBody>
                  <a:tcPr marL="9525" marR="9525" marT="9525" marB="0" anchor="ctr"/>
                </a:tc>
                <a:tc>
                  <a:txBody>
                    <a:bodyPr/>
                    <a:lstStyle/>
                    <a:p>
                      <a:pPr algn="ctr" fontAlgn="ctr"/>
                      <a:r>
                        <a:rPr lang="en-CA" sz="1800" u="none" strike="noStrike" dirty="0"/>
                        <a:t>White Sail II </a:t>
                      </a:r>
                      <a:r>
                        <a:rPr lang="en-CA" sz="1800" u="none" strike="noStrike" dirty="0" smtClean="0"/>
                        <a:t>Workbook – for</a:t>
                      </a:r>
                      <a:r>
                        <a:rPr lang="en-CA" sz="1800" u="none" strike="noStrike" baseline="0" dirty="0" smtClean="0"/>
                        <a:t> non-Opti</a:t>
                      </a:r>
                      <a:endParaRPr lang="en-CA" sz="1800" b="0" i="0" u="none" strike="noStrike" dirty="0">
                        <a:solidFill>
                          <a:srgbClr val="000000"/>
                        </a:solidFill>
                        <a:latin typeface="Calibri"/>
                      </a:endParaRPr>
                    </a:p>
                  </a:txBody>
                  <a:tcPr marL="9525" marR="9525" marT="9525" marB="0" anchor="ctr"/>
                </a:tc>
              </a:tr>
              <a:tr h="399463">
                <a:tc vMerge="1">
                  <a:txBody>
                    <a:bodyPr/>
                    <a:lstStyle/>
                    <a:p>
                      <a:endParaRPr lang="en-CA"/>
                    </a:p>
                  </a:txBody>
                  <a:tcPr/>
                </a:tc>
                <a:tc vMerge="1">
                  <a:txBody>
                    <a:bodyPr/>
                    <a:lstStyle/>
                    <a:p>
                      <a:endParaRPr lang="en-CA"/>
                    </a:p>
                  </a:txBody>
                  <a:tcPr/>
                </a:tc>
                <a:tc>
                  <a:txBody>
                    <a:bodyPr/>
                    <a:lstStyle/>
                    <a:p>
                      <a:pPr algn="ctr" fontAlgn="b"/>
                      <a:r>
                        <a:rPr lang="en-CA" sz="1800" u="none" strike="noStrike" dirty="0"/>
                        <a:t>Optimist </a:t>
                      </a:r>
                      <a:r>
                        <a:rPr lang="en-CA" sz="1800" u="none" strike="noStrike" dirty="0" smtClean="0"/>
                        <a:t>Sailing – for</a:t>
                      </a:r>
                      <a:r>
                        <a:rPr lang="en-CA" sz="1800" u="none" strike="noStrike" baseline="0" dirty="0" smtClean="0"/>
                        <a:t> CS 2 &amp; 3 in Opti</a:t>
                      </a:r>
                      <a:endParaRPr lang="en-CA" sz="1800" b="0" i="0" u="none" strike="noStrike" dirty="0">
                        <a:solidFill>
                          <a:srgbClr val="000000"/>
                        </a:solidFill>
                        <a:latin typeface="Calibri"/>
                      </a:endParaRPr>
                    </a:p>
                  </a:txBody>
                  <a:tcPr marL="9525" marR="9525" marT="9525" marB="0" anchor="b"/>
                </a:tc>
              </a:tr>
              <a:tr h="399463">
                <a:tc>
                  <a:txBody>
                    <a:bodyPr/>
                    <a:lstStyle/>
                    <a:p>
                      <a:pPr algn="ctr" fontAlgn="b"/>
                      <a:r>
                        <a:rPr lang="en-CA" sz="1800" u="none" strike="noStrike" dirty="0"/>
                        <a:t>White Sail III</a:t>
                      </a:r>
                      <a:endParaRPr lang="en-CA" sz="1800" b="0" i="0" u="none" strike="noStrike" dirty="0">
                        <a:solidFill>
                          <a:srgbClr val="000000"/>
                        </a:solidFill>
                        <a:latin typeface="Calibri"/>
                      </a:endParaRPr>
                    </a:p>
                  </a:txBody>
                  <a:tcPr marL="9525" marR="9525" marT="9525" marB="0" anchor="b"/>
                </a:tc>
                <a:tc vMerge="1">
                  <a:txBody>
                    <a:bodyPr/>
                    <a:lstStyle/>
                    <a:p>
                      <a:endParaRPr lang="en-CA"/>
                    </a:p>
                  </a:txBody>
                  <a:tcPr/>
                </a:tc>
                <a:tc>
                  <a:txBody>
                    <a:bodyPr/>
                    <a:lstStyle/>
                    <a:p>
                      <a:pPr algn="ctr" fontAlgn="b"/>
                      <a:r>
                        <a:rPr lang="en-CA" sz="1800" u="none" strike="noStrike" dirty="0"/>
                        <a:t>White Sail III </a:t>
                      </a:r>
                      <a:r>
                        <a:rPr lang="en-CA" sz="1800" u="none" strike="noStrike" dirty="0" smtClean="0"/>
                        <a:t>Workbook – for non-Opti</a:t>
                      </a:r>
                      <a:endParaRPr lang="en-CA" sz="1800" b="0" i="0" u="none" strike="noStrike" dirty="0">
                        <a:solidFill>
                          <a:srgbClr val="000000"/>
                        </a:solidFill>
                        <a:latin typeface="Calibri"/>
                      </a:endParaRPr>
                    </a:p>
                  </a:txBody>
                  <a:tcPr marL="9525" marR="9525" marT="9525" marB="0" anchor="b"/>
                </a:tc>
              </a:tr>
              <a:tr h="399463">
                <a:tc rowSpan="2">
                  <a:txBody>
                    <a:bodyPr/>
                    <a:lstStyle/>
                    <a:p>
                      <a:pPr algn="ctr" fontAlgn="b"/>
                      <a:r>
                        <a:rPr lang="en-CA" sz="1800" u="none" strike="noStrike" dirty="0"/>
                        <a:t>Bronze IV              </a:t>
                      </a:r>
                      <a:endParaRPr lang="en-CA" sz="1800" u="none" strike="noStrike" dirty="0" smtClean="0"/>
                    </a:p>
                    <a:p>
                      <a:pPr algn="ctr" fontAlgn="b"/>
                      <a:r>
                        <a:rPr lang="en-CA" sz="1800" u="none" strike="noStrike" dirty="0" smtClean="0"/>
                        <a:t>LTR</a:t>
                      </a:r>
                      <a:endParaRPr lang="en-CA" sz="1800" b="0" i="0" u="none" strike="noStrike" dirty="0">
                        <a:solidFill>
                          <a:srgbClr val="000000"/>
                        </a:solidFill>
                        <a:latin typeface="Calibri"/>
                      </a:endParaRPr>
                    </a:p>
                  </a:txBody>
                  <a:tcPr marL="9525" marR="9525" marT="9525" marB="0" anchor="b"/>
                </a:tc>
                <a:tc rowSpan="2">
                  <a:txBody>
                    <a:bodyPr/>
                    <a:lstStyle/>
                    <a:p>
                      <a:pPr algn="ctr" fontAlgn="ctr"/>
                      <a:r>
                        <a:rPr lang="en-CA" sz="1800" b="1" u="none" strike="noStrike" dirty="0"/>
                        <a:t>CANSail 3</a:t>
                      </a:r>
                      <a:endParaRPr lang="en-CA" sz="1800" b="1" i="0" u="none" strike="noStrike" dirty="0">
                        <a:solidFill>
                          <a:srgbClr val="000000"/>
                        </a:solidFill>
                        <a:latin typeface="Calibri"/>
                      </a:endParaRPr>
                    </a:p>
                  </a:txBody>
                  <a:tcPr marL="9525" marR="9525" marT="9525" marB="0" anchor="ctr"/>
                </a:tc>
                <a:tc>
                  <a:txBody>
                    <a:bodyPr/>
                    <a:lstStyle/>
                    <a:p>
                      <a:pPr algn="ctr" fontAlgn="b"/>
                      <a:r>
                        <a:rPr lang="en-CA" sz="1800" u="none" strike="noStrike" dirty="0"/>
                        <a:t>Advanced Sailing Skills</a:t>
                      </a:r>
                      <a:endParaRPr lang="en-CA" sz="1800" b="0" i="0" u="none" strike="noStrike" dirty="0">
                        <a:solidFill>
                          <a:srgbClr val="000000"/>
                        </a:solidFill>
                        <a:latin typeface="Calibri"/>
                      </a:endParaRPr>
                    </a:p>
                  </a:txBody>
                  <a:tcPr marL="9525" marR="9525" marT="9525" marB="0" anchor="b"/>
                </a:tc>
              </a:tr>
              <a:tr h="399463">
                <a:tc vMerge="1">
                  <a:txBody>
                    <a:bodyPr/>
                    <a:lstStyle/>
                    <a:p>
                      <a:endParaRPr lang="en-CA"/>
                    </a:p>
                  </a:txBody>
                  <a:tcPr/>
                </a:tc>
                <a:tc vMerge="1">
                  <a:txBody>
                    <a:bodyPr/>
                    <a:lstStyle/>
                    <a:p>
                      <a:endParaRPr lang="en-CA"/>
                    </a:p>
                  </a:txBody>
                  <a:tcPr/>
                </a:tc>
                <a:tc>
                  <a:txBody>
                    <a:bodyPr/>
                    <a:lstStyle/>
                    <a:p>
                      <a:pPr algn="ctr" fontAlgn="b"/>
                      <a:r>
                        <a:rPr lang="en-CA" sz="1800" u="none" strike="noStrike" dirty="0"/>
                        <a:t>Bronze Workbook</a:t>
                      </a:r>
                      <a:endParaRPr lang="en-CA" sz="1800" b="0" i="0" u="none" strike="noStrike" dirty="0">
                        <a:solidFill>
                          <a:srgbClr val="000000"/>
                        </a:solidFill>
                        <a:latin typeface="Calibri"/>
                      </a:endParaRPr>
                    </a:p>
                  </a:txBody>
                  <a:tcPr marL="9525" marR="9525" marT="9525" marB="0" anchor="b"/>
                </a:tc>
              </a:tr>
              <a:tr h="399463">
                <a:tc rowSpan="2">
                  <a:txBody>
                    <a:bodyPr/>
                    <a:lstStyle/>
                    <a:p>
                      <a:pPr algn="ctr" fontAlgn="ctr"/>
                      <a:r>
                        <a:rPr lang="en-CA" sz="1800" u="none" strike="noStrike" dirty="0"/>
                        <a:t>Bronze V                                   LTR</a:t>
                      </a:r>
                      <a:endParaRPr lang="en-CA" sz="1800" b="0" i="0" u="none" strike="noStrike" dirty="0">
                        <a:solidFill>
                          <a:srgbClr val="000000"/>
                        </a:solidFill>
                        <a:latin typeface="Calibri"/>
                      </a:endParaRPr>
                    </a:p>
                  </a:txBody>
                  <a:tcPr marL="9525" marR="9525" marT="9525" marB="0" anchor="ctr"/>
                </a:tc>
                <a:tc rowSpan="2">
                  <a:txBody>
                    <a:bodyPr/>
                    <a:lstStyle/>
                    <a:p>
                      <a:pPr algn="ctr" fontAlgn="ctr"/>
                      <a:r>
                        <a:rPr lang="en-CA" sz="1800" b="1" u="none" strike="noStrike" dirty="0"/>
                        <a:t>CANSail 4                 </a:t>
                      </a:r>
                      <a:endParaRPr lang="en-CA" sz="1800" b="1" i="0" u="none" strike="noStrike" dirty="0">
                        <a:solidFill>
                          <a:srgbClr val="000000"/>
                        </a:solidFill>
                        <a:latin typeface="Calibri"/>
                      </a:endParaRPr>
                    </a:p>
                  </a:txBody>
                  <a:tcPr marL="9525" marR="9525" marT="9525" marB="0" anchor="ctr"/>
                </a:tc>
                <a:tc>
                  <a:txBody>
                    <a:bodyPr/>
                    <a:lstStyle/>
                    <a:p>
                      <a:pPr algn="ctr" fontAlgn="b"/>
                      <a:r>
                        <a:rPr lang="en-CA" sz="1800" u="none" strike="noStrike" dirty="0"/>
                        <a:t>Advanced Sailing Skills</a:t>
                      </a:r>
                      <a:endParaRPr lang="en-CA" sz="1800" b="0" i="0" u="none" strike="noStrike" dirty="0">
                        <a:solidFill>
                          <a:srgbClr val="000000"/>
                        </a:solidFill>
                        <a:latin typeface="Calibri"/>
                      </a:endParaRPr>
                    </a:p>
                  </a:txBody>
                  <a:tcPr marL="9525" marR="9525" marT="9525" marB="0" anchor="b"/>
                </a:tc>
              </a:tr>
              <a:tr h="399463">
                <a:tc vMerge="1">
                  <a:txBody>
                    <a:bodyPr/>
                    <a:lstStyle/>
                    <a:p>
                      <a:endParaRPr lang="en-CA"/>
                    </a:p>
                  </a:txBody>
                  <a:tcPr/>
                </a:tc>
                <a:tc vMerge="1">
                  <a:txBody>
                    <a:bodyPr/>
                    <a:lstStyle/>
                    <a:p>
                      <a:endParaRPr lang="en-CA"/>
                    </a:p>
                  </a:txBody>
                  <a:tcPr/>
                </a:tc>
                <a:tc>
                  <a:txBody>
                    <a:bodyPr/>
                    <a:lstStyle/>
                    <a:p>
                      <a:pPr algn="ctr" fontAlgn="b"/>
                      <a:r>
                        <a:rPr lang="en-CA" sz="1800" u="none" strike="noStrike" dirty="0"/>
                        <a:t>Racing Rules of Sailing</a:t>
                      </a:r>
                      <a:endParaRPr lang="en-CA" sz="1800" b="0" i="0" u="none" strike="noStrike" dirty="0">
                        <a:solidFill>
                          <a:srgbClr val="000000"/>
                        </a:solidFill>
                        <a:latin typeface="Calibri"/>
                      </a:endParaRPr>
                    </a:p>
                  </a:txBody>
                  <a:tcPr marL="9525" marR="9525" marT="9525" marB="0" anchor="b"/>
                </a:tc>
              </a:tr>
              <a:tr h="399463">
                <a:tc rowSpan="2">
                  <a:txBody>
                    <a:bodyPr/>
                    <a:lstStyle/>
                    <a:p>
                      <a:pPr algn="ctr" fontAlgn="ctr"/>
                      <a:r>
                        <a:rPr lang="en-CA" sz="1800" u="none" strike="noStrike" dirty="0"/>
                        <a:t>Silver VI                            Gold VII</a:t>
                      </a:r>
                      <a:endParaRPr lang="en-CA" sz="1800" b="0" i="0" u="none" strike="noStrike" dirty="0">
                        <a:solidFill>
                          <a:srgbClr val="000000"/>
                        </a:solidFill>
                        <a:latin typeface="Calibri"/>
                      </a:endParaRPr>
                    </a:p>
                  </a:txBody>
                  <a:tcPr marL="9525" marR="9525" marT="9525" marB="0" anchor="ctr"/>
                </a:tc>
                <a:tc>
                  <a:txBody>
                    <a:bodyPr/>
                    <a:lstStyle/>
                    <a:p>
                      <a:pPr algn="ctr" fontAlgn="b"/>
                      <a:r>
                        <a:rPr lang="en-CA" sz="1800" b="1" u="none" strike="noStrike" dirty="0"/>
                        <a:t>CANSail 5</a:t>
                      </a:r>
                      <a:endParaRPr lang="en-CA" sz="1800" b="1" i="0" u="none" strike="noStrike" dirty="0">
                        <a:solidFill>
                          <a:srgbClr val="000000"/>
                        </a:solidFill>
                        <a:latin typeface="Calibri"/>
                      </a:endParaRPr>
                    </a:p>
                  </a:txBody>
                  <a:tcPr marL="9525" marR="9525" marT="9525" marB="0" anchor="b"/>
                </a:tc>
                <a:tc>
                  <a:txBody>
                    <a:bodyPr/>
                    <a:lstStyle/>
                    <a:p>
                      <a:pPr algn="ctr" fontAlgn="b"/>
                      <a:r>
                        <a:rPr lang="en-CA" sz="1800" u="none" strike="noStrike" dirty="0"/>
                        <a:t>Racing Rules of Sailing</a:t>
                      </a:r>
                      <a:endParaRPr lang="en-CA" sz="1800" b="0" i="0" u="none" strike="noStrike" dirty="0">
                        <a:solidFill>
                          <a:srgbClr val="000000"/>
                        </a:solidFill>
                        <a:latin typeface="Calibri"/>
                      </a:endParaRPr>
                    </a:p>
                  </a:txBody>
                  <a:tcPr marL="9525" marR="9525" marT="9525" marB="0" anchor="b"/>
                </a:tc>
              </a:tr>
              <a:tr h="399463">
                <a:tc vMerge="1">
                  <a:txBody>
                    <a:bodyPr/>
                    <a:lstStyle/>
                    <a:p>
                      <a:endParaRPr lang="en-CA"/>
                    </a:p>
                  </a:txBody>
                  <a:tcPr/>
                </a:tc>
                <a:tc>
                  <a:txBody>
                    <a:bodyPr/>
                    <a:lstStyle/>
                    <a:p>
                      <a:pPr algn="ctr" fontAlgn="b"/>
                      <a:r>
                        <a:rPr lang="en-CA" sz="1800" b="1" u="none" strike="noStrike" dirty="0"/>
                        <a:t>CANSail 6</a:t>
                      </a:r>
                      <a:endParaRPr lang="en-CA" sz="1800" b="1" i="0" u="none" strike="noStrike" dirty="0">
                        <a:solidFill>
                          <a:srgbClr val="000000"/>
                        </a:solidFill>
                        <a:latin typeface="Calibri"/>
                      </a:endParaRPr>
                    </a:p>
                  </a:txBody>
                  <a:tcPr marL="9525" marR="9525" marT="9525" marB="0" anchor="b"/>
                </a:tc>
                <a:tc>
                  <a:txBody>
                    <a:bodyPr/>
                    <a:lstStyle/>
                    <a:p>
                      <a:pPr algn="ctr" fontAlgn="b"/>
                      <a:r>
                        <a:rPr lang="en-CA" sz="1800" u="none" strike="noStrike" dirty="0"/>
                        <a:t> </a:t>
                      </a:r>
                      <a:endParaRPr lang="en-CA" sz="1800" b="0" i="0" u="none" strike="noStrike" dirty="0">
                        <a:solidFill>
                          <a:srgbClr val="000000"/>
                        </a:solidFill>
                        <a:latin typeface="Calibri"/>
                      </a:endParaRPr>
                    </a:p>
                  </a:txBody>
                  <a:tcPr marL="9525" marR="9525" marT="9525" marB="0" anchor="b"/>
                </a:tc>
              </a:tr>
              <a:tr h="520682">
                <a:tc>
                  <a:txBody>
                    <a:bodyPr/>
                    <a:lstStyle/>
                    <a:p>
                      <a:pPr algn="ctr" fontAlgn="b"/>
                      <a:r>
                        <a:rPr lang="en-CA" sz="1800" u="none" strike="noStrike" dirty="0"/>
                        <a:t>-</a:t>
                      </a:r>
                      <a:endParaRPr lang="en-CA" sz="1800" b="0" i="0" u="none" strike="noStrike" dirty="0">
                        <a:solidFill>
                          <a:srgbClr val="000000"/>
                        </a:solidFill>
                        <a:latin typeface="Calibri"/>
                      </a:endParaRPr>
                    </a:p>
                  </a:txBody>
                  <a:tcPr marL="9525" marR="9525" marT="9525" marB="0" anchor="b"/>
                </a:tc>
                <a:tc>
                  <a:txBody>
                    <a:bodyPr/>
                    <a:lstStyle/>
                    <a:p>
                      <a:pPr algn="ctr" fontAlgn="b"/>
                      <a:r>
                        <a:rPr lang="en-CA" sz="1800" b="1" u="none" strike="noStrike" dirty="0"/>
                        <a:t>Chutes &amp; Wires 1 or 2</a:t>
                      </a:r>
                      <a:endParaRPr lang="en-CA" sz="1800" b="1" i="0" u="none" strike="noStrike" dirty="0">
                        <a:solidFill>
                          <a:srgbClr val="000000"/>
                        </a:solidFill>
                        <a:latin typeface="Calibri"/>
                      </a:endParaRPr>
                    </a:p>
                  </a:txBody>
                  <a:tcPr marL="9525" marR="9525" marT="9525" marB="0" anchor="b"/>
                </a:tc>
                <a:tc>
                  <a:txBody>
                    <a:bodyPr/>
                    <a:lstStyle/>
                    <a:p>
                      <a:pPr algn="ctr" fontAlgn="b"/>
                      <a:r>
                        <a:rPr lang="en-CA" sz="1800" u="none" strike="noStrike" dirty="0"/>
                        <a:t> </a:t>
                      </a:r>
                      <a:endParaRPr lang="en-CA" sz="1800" b="0" i="0" u="none" strike="noStrike" dirty="0">
                        <a:solidFill>
                          <a:srgbClr val="000000"/>
                        </a:solidFill>
                        <a:latin typeface="Calibri"/>
                      </a:endParaRPr>
                    </a:p>
                  </a:txBody>
                  <a:tcPr marL="9525" marR="9525" marT="9525" marB="0" anchor="b"/>
                </a:tc>
              </a:tr>
            </a:tbl>
          </a:graphicData>
        </a:graphic>
      </p:graphicFrame>
      <p:pic>
        <p:nvPicPr>
          <p:cNvPr id="8" name="Picture 5" descr="motion.jpg"/>
          <p:cNvPicPr>
            <a:picLocks noChangeAspect="1" noChangeArrowheads="1"/>
          </p:cNvPicPr>
          <p:nvPr/>
        </p:nvPicPr>
        <p:blipFill>
          <a:blip r:embed="rId2" cstate="print"/>
          <a:srcRect/>
          <a:stretch>
            <a:fillRect/>
          </a:stretch>
        </p:blipFill>
        <p:spPr bwMode="auto">
          <a:xfrm>
            <a:off x="4714875" y="7572375"/>
            <a:ext cx="2143125" cy="1571625"/>
          </a:xfrm>
          <a:prstGeom prst="rect">
            <a:avLst/>
          </a:prstGeom>
          <a:solidFill>
            <a:srgbClr val="FFFFFF"/>
          </a:solidFill>
          <a:ln w="12700">
            <a:solidFill>
              <a:srgbClr val="FFFFFF"/>
            </a:solidFill>
            <a:miter lim="800000"/>
            <a:headEnd/>
            <a:tailEnd/>
          </a:ln>
        </p:spPr>
      </p:pic>
      <p:sp>
        <p:nvSpPr>
          <p:cNvPr id="9" name="TextBox 8"/>
          <p:cNvSpPr txBox="1"/>
          <p:nvPr/>
        </p:nvSpPr>
        <p:spPr>
          <a:xfrm>
            <a:off x="0" y="7452320"/>
            <a:ext cx="5445224" cy="646331"/>
          </a:xfrm>
          <a:prstGeom prst="rect">
            <a:avLst/>
          </a:prstGeom>
          <a:noFill/>
        </p:spPr>
        <p:txBody>
          <a:bodyPr wrap="square" rtlCol="0">
            <a:spAutoFit/>
          </a:bodyPr>
          <a:lstStyle/>
          <a:p>
            <a:r>
              <a:rPr lang="en-CA" b="1" dirty="0" err="1" smtClean="0"/>
              <a:t>CAN</a:t>
            </a:r>
            <a:r>
              <a:rPr lang="en-CA" b="1" i="1" dirty="0" err="1" smtClean="0"/>
              <a:t>Sail</a:t>
            </a:r>
            <a:r>
              <a:rPr lang="en-CA" b="1" i="1" dirty="0" smtClean="0"/>
              <a:t> </a:t>
            </a:r>
            <a:r>
              <a:rPr lang="en-CA" b="1" dirty="0" smtClean="0"/>
              <a:t>Tangible Take Homes include: </a:t>
            </a:r>
          </a:p>
          <a:p>
            <a:r>
              <a:rPr lang="en-CA" b="1" dirty="0" smtClean="0"/>
              <a:t>Passport for all sailors, Stickers and Certificates</a:t>
            </a:r>
            <a:endParaRPr lang="en-CA"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CA" smtClean="0"/>
              <a:t>© 2011 CYA</a:t>
            </a:r>
            <a:endParaRPr lang="en-CA"/>
          </a:p>
        </p:txBody>
      </p:sp>
      <p:sp>
        <p:nvSpPr>
          <p:cNvPr id="5" name="Rectangle 3"/>
          <p:cNvSpPr>
            <a:spLocks noChangeArrowheads="1"/>
          </p:cNvSpPr>
          <p:nvPr/>
        </p:nvSpPr>
        <p:spPr bwMode="auto">
          <a:xfrm>
            <a:off x="0" y="250825"/>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
        <p:nvSpPr>
          <p:cNvPr id="6" name="TextBox 4"/>
          <p:cNvSpPr txBox="1">
            <a:spLocks noChangeArrowheads="1"/>
          </p:cNvSpPr>
          <p:nvPr/>
        </p:nvSpPr>
        <p:spPr bwMode="auto">
          <a:xfrm>
            <a:off x="404664" y="467544"/>
            <a:ext cx="5857875" cy="579437"/>
          </a:xfrm>
          <a:prstGeom prst="rect">
            <a:avLst/>
          </a:prstGeom>
          <a:noFill/>
          <a:ln w="9525">
            <a:noFill/>
            <a:miter lim="800000"/>
            <a:headEnd/>
            <a:tailEnd/>
          </a:ln>
        </p:spPr>
        <p:txBody>
          <a:bodyPr>
            <a:spAutoFit/>
          </a:bodyPr>
          <a:lstStyle/>
          <a:p>
            <a:pPr algn="ctr"/>
            <a:r>
              <a:rPr lang="en-CA" sz="3200" b="1" dirty="0" smtClean="0">
                <a:solidFill>
                  <a:srgbClr val="AC1E23"/>
                </a:solidFill>
                <a:latin typeface="Calibri" pitchFamily="34" charset="0"/>
              </a:rPr>
              <a:t>Course Selection Guide</a:t>
            </a:r>
            <a:endParaRPr lang="en-CA" sz="3200" b="1" dirty="0">
              <a:solidFill>
                <a:srgbClr val="AC1E23"/>
              </a:solidFill>
              <a:latin typeface="Calibri" pitchFamily="34" charset="0"/>
            </a:endParaRPr>
          </a:p>
        </p:txBody>
      </p:sp>
      <p:pic>
        <p:nvPicPr>
          <p:cNvPr id="7" name="Picture 5" descr="motion.jpg"/>
          <p:cNvPicPr>
            <a:picLocks noChangeAspect="1" noChangeArrowheads="1"/>
          </p:cNvPicPr>
          <p:nvPr/>
        </p:nvPicPr>
        <p:blipFill>
          <a:blip r:embed="rId2" cstate="print"/>
          <a:srcRect/>
          <a:stretch>
            <a:fillRect/>
          </a:stretch>
        </p:blipFill>
        <p:spPr bwMode="auto">
          <a:xfrm>
            <a:off x="0" y="7572375"/>
            <a:ext cx="2143125" cy="1571625"/>
          </a:xfrm>
          <a:prstGeom prst="rect">
            <a:avLst/>
          </a:prstGeom>
          <a:solidFill>
            <a:srgbClr val="FFFFFF"/>
          </a:solidFill>
          <a:ln w="12700">
            <a:solidFill>
              <a:srgbClr val="FFFFFF"/>
            </a:solidFill>
            <a:miter lim="800000"/>
            <a:headEnd/>
            <a:tailEnd/>
          </a:ln>
        </p:spPr>
      </p:pic>
      <p:sp>
        <p:nvSpPr>
          <p:cNvPr id="5121" name="Rectangle 1"/>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ounded Rectangle 9"/>
          <p:cNvSpPr/>
          <p:nvPr/>
        </p:nvSpPr>
        <p:spPr>
          <a:xfrm>
            <a:off x="1844824" y="1619672"/>
            <a:ext cx="1728192" cy="792088"/>
          </a:xfrm>
          <a:prstGeom prst="roundRect">
            <a:avLst/>
          </a:prstGeom>
          <a:noFill/>
          <a:ln w="38100">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p:nvSpPr>
        <p:spPr>
          <a:xfrm>
            <a:off x="4005064" y="1619672"/>
            <a:ext cx="2160240" cy="720080"/>
          </a:xfrm>
          <a:prstGeom prst="rect">
            <a:avLst/>
          </a:prstGeom>
          <a:solidFill>
            <a:srgbClr val="AC1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4005064" y="2627784"/>
            <a:ext cx="2160240" cy="720080"/>
          </a:xfrm>
          <a:prstGeom prst="rect">
            <a:avLst/>
          </a:prstGeom>
          <a:solidFill>
            <a:srgbClr val="AC1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p:nvSpPr>
        <p:spPr>
          <a:xfrm>
            <a:off x="4005064" y="3563888"/>
            <a:ext cx="2160240" cy="720080"/>
          </a:xfrm>
          <a:prstGeom prst="rect">
            <a:avLst/>
          </a:prstGeom>
          <a:solidFill>
            <a:srgbClr val="AC1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p:nvSpPr>
        <p:spPr>
          <a:xfrm>
            <a:off x="4005064" y="4572000"/>
            <a:ext cx="2160240" cy="720080"/>
          </a:xfrm>
          <a:prstGeom prst="rect">
            <a:avLst/>
          </a:prstGeom>
          <a:solidFill>
            <a:srgbClr val="AC1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p:nvSpPr>
        <p:spPr>
          <a:xfrm>
            <a:off x="4005064" y="5508104"/>
            <a:ext cx="2160240" cy="720080"/>
          </a:xfrm>
          <a:prstGeom prst="rect">
            <a:avLst/>
          </a:prstGeom>
          <a:solidFill>
            <a:srgbClr val="AC1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p:nvSpPr>
        <p:spPr>
          <a:xfrm>
            <a:off x="4005064" y="6444208"/>
            <a:ext cx="2160240" cy="720080"/>
          </a:xfrm>
          <a:prstGeom prst="rect">
            <a:avLst/>
          </a:prstGeom>
          <a:solidFill>
            <a:srgbClr val="AC1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TextBox 21"/>
          <p:cNvSpPr txBox="1"/>
          <p:nvPr/>
        </p:nvSpPr>
        <p:spPr>
          <a:xfrm>
            <a:off x="4509120" y="1763688"/>
            <a:ext cx="1224136" cy="369332"/>
          </a:xfrm>
          <a:prstGeom prst="rect">
            <a:avLst/>
          </a:prstGeom>
          <a:noFill/>
        </p:spPr>
        <p:txBody>
          <a:bodyPr wrap="square" rtlCol="0">
            <a:spAutoFit/>
          </a:bodyPr>
          <a:lstStyle/>
          <a:p>
            <a:r>
              <a:rPr lang="en-CA" b="1" dirty="0" smtClean="0">
                <a:latin typeface="+mn-lt"/>
              </a:rPr>
              <a:t>Wet Feet</a:t>
            </a:r>
            <a:endParaRPr lang="en-CA" b="1" dirty="0">
              <a:latin typeface="+mn-lt"/>
            </a:endParaRPr>
          </a:p>
        </p:txBody>
      </p:sp>
      <p:sp>
        <p:nvSpPr>
          <p:cNvPr id="23" name="TextBox 22"/>
          <p:cNvSpPr txBox="1"/>
          <p:nvPr/>
        </p:nvSpPr>
        <p:spPr>
          <a:xfrm>
            <a:off x="4365104" y="2771800"/>
            <a:ext cx="1440160" cy="369332"/>
          </a:xfrm>
          <a:prstGeom prst="rect">
            <a:avLst/>
          </a:prstGeom>
          <a:noFill/>
        </p:spPr>
        <p:txBody>
          <a:bodyPr wrap="square" rtlCol="0">
            <a:spAutoFit/>
          </a:bodyPr>
          <a:lstStyle/>
          <a:p>
            <a:r>
              <a:rPr lang="en-CA" b="1" dirty="0" err="1" smtClean="0">
                <a:latin typeface="+mn-lt"/>
              </a:rPr>
              <a:t>CAN</a:t>
            </a:r>
            <a:r>
              <a:rPr lang="en-CA" b="1" i="1" dirty="0" err="1" smtClean="0">
                <a:latin typeface="+mn-lt"/>
              </a:rPr>
              <a:t>Sail</a:t>
            </a:r>
            <a:r>
              <a:rPr lang="en-CA" b="1" i="1" dirty="0" smtClean="0">
                <a:latin typeface="+mn-lt"/>
              </a:rPr>
              <a:t> </a:t>
            </a:r>
            <a:r>
              <a:rPr lang="en-CA" b="1" dirty="0" smtClean="0">
                <a:latin typeface="+mn-lt"/>
              </a:rPr>
              <a:t>1&amp;2</a:t>
            </a:r>
            <a:endParaRPr lang="en-CA" b="1" dirty="0">
              <a:latin typeface="+mn-lt"/>
            </a:endParaRPr>
          </a:p>
        </p:txBody>
      </p:sp>
      <p:sp>
        <p:nvSpPr>
          <p:cNvPr id="24" name="TextBox 23"/>
          <p:cNvSpPr txBox="1"/>
          <p:nvPr/>
        </p:nvSpPr>
        <p:spPr>
          <a:xfrm>
            <a:off x="4365104" y="3707904"/>
            <a:ext cx="1440160" cy="369332"/>
          </a:xfrm>
          <a:prstGeom prst="rect">
            <a:avLst/>
          </a:prstGeom>
          <a:noFill/>
        </p:spPr>
        <p:txBody>
          <a:bodyPr wrap="square" rtlCol="0">
            <a:spAutoFit/>
          </a:bodyPr>
          <a:lstStyle/>
          <a:p>
            <a:r>
              <a:rPr lang="en-CA" b="1" dirty="0" err="1" smtClean="0">
                <a:latin typeface="+mn-lt"/>
              </a:rPr>
              <a:t>CAN</a:t>
            </a:r>
            <a:r>
              <a:rPr lang="en-CA" b="1" i="1" dirty="0" err="1" smtClean="0">
                <a:latin typeface="+mn-lt"/>
              </a:rPr>
              <a:t>Sail</a:t>
            </a:r>
            <a:r>
              <a:rPr lang="en-CA" b="1" i="1" dirty="0" smtClean="0">
                <a:latin typeface="+mn-lt"/>
              </a:rPr>
              <a:t> </a:t>
            </a:r>
            <a:r>
              <a:rPr lang="en-CA" b="1" dirty="0" smtClean="0">
                <a:latin typeface="+mn-lt"/>
              </a:rPr>
              <a:t>3&amp;4</a:t>
            </a:r>
            <a:endParaRPr lang="en-CA" b="1" dirty="0">
              <a:latin typeface="+mn-lt"/>
            </a:endParaRPr>
          </a:p>
        </p:txBody>
      </p:sp>
      <p:sp>
        <p:nvSpPr>
          <p:cNvPr id="25" name="TextBox 24"/>
          <p:cNvSpPr txBox="1"/>
          <p:nvPr/>
        </p:nvSpPr>
        <p:spPr>
          <a:xfrm>
            <a:off x="4365104" y="4716016"/>
            <a:ext cx="1440160" cy="369332"/>
          </a:xfrm>
          <a:prstGeom prst="rect">
            <a:avLst/>
          </a:prstGeom>
          <a:noFill/>
        </p:spPr>
        <p:txBody>
          <a:bodyPr wrap="square" rtlCol="0">
            <a:spAutoFit/>
          </a:bodyPr>
          <a:lstStyle/>
          <a:p>
            <a:r>
              <a:rPr lang="en-CA" b="1" dirty="0" err="1" smtClean="0">
                <a:latin typeface="+mn-lt"/>
              </a:rPr>
              <a:t>CAN</a:t>
            </a:r>
            <a:r>
              <a:rPr lang="en-CA" b="1" i="1" dirty="0" err="1" smtClean="0">
                <a:latin typeface="+mn-lt"/>
              </a:rPr>
              <a:t>Sail</a:t>
            </a:r>
            <a:r>
              <a:rPr lang="en-CA" b="1" i="1" dirty="0" smtClean="0">
                <a:latin typeface="+mn-lt"/>
              </a:rPr>
              <a:t> </a:t>
            </a:r>
            <a:r>
              <a:rPr lang="en-CA" b="1" dirty="0" smtClean="0">
                <a:latin typeface="+mn-lt"/>
              </a:rPr>
              <a:t>5&amp;6</a:t>
            </a:r>
            <a:endParaRPr lang="en-CA" b="1" dirty="0">
              <a:latin typeface="+mn-lt"/>
            </a:endParaRPr>
          </a:p>
        </p:txBody>
      </p:sp>
      <p:sp>
        <p:nvSpPr>
          <p:cNvPr id="26" name="TextBox 25"/>
          <p:cNvSpPr txBox="1"/>
          <p:nvPr/>
        </p:nvSpPr>
        <p:spPr>
          <a:xfrm>
            <a:off x="4365104" y="5508104"/>
            <a:ext cx="1440160" cy="646331"/>
          </a:xfrm>
          <a:prstGeom prst="rect">
            <a:avLst/>
          </a:prstGeom>
          <a:noFill/>
        </p:spPr>
        <p:txBody>
          <a:bodyPr wrap="square" rtlCol="0">
            <a:spAutoFit/>
          </a:bodyPr>
          <a:lstStyle/>
          <a:p>
            <a:r>
              <a:rPr lang="en-CA" b="1" dirty="0" smtClean="0">
                <a:latin typeface="+mn-lt"/>
              </a:rPr>
              <a:t>Chutes and Wires 1&amp;2 </a:t>
            </a:r>
            <a:endParaRPr lang="en-CA" b="1" dirty="0">
              <a:latin typeface="+mn-lt"/>
            </a:endParaRPr>
          </a:p>
        </p:txBody>
      </p:sp>
      <p:sp>
        <p:nvSpPr>
          <p:cNvPr id="27" name="TextBox 26"/>
          <p:cNvSpPr txBox="1"/>
          <p:nvPr/>
        </p:nvSpPr>
        <p:spPr>
          <a:xfrm>
            <a:off x="4221088" y="6588224"/>
            <a:ext cx="1872208" cy="369332"/>
          </a:xfrm>
          <a:prstGeom prst="rect">
            <a:avLst/>
          </a:prstGeom>
          <a:noFill/>
        </p:spPr>
        <p:txBody>
          <a:bodyPr wrap="square" rtlCol="0">
            <a:spAutoFit/>
          </a:bodyPr>
          <a:lstStyle/>
          <a:p>
            <a:r>
              <a:rPr lang="en-CA" b="1" dirty="0" smtClean="0">
                <a:latin typeface="+mn-lt"/>
              </a:rPr>
              <a:t>Club Race Team</a:t>
            </a:r>
            <a:endParaRPr lang="en-CA" b="1" dirty="0">
              <a:latin typeface="+mn-lt"/>
            </a:endParaRPr>
          </a:p>
        </p:txBody>
      </p:sp>
      <p:pic>
        <p:nvPicPr>
          <p:cNvPr id="5122" name="Picture 2" descr="C:\Users\Ashley Lewis\AppData\Local\Microsoft\Windows\Temporary Internet Files\Content.IE5\CC4HZ7KD\MC900391038[1].wmf"/>
          <p:cNvPicPr>
            <a:picLocks noChangeAspect="1" noChangeArrowheads="1"/>
          </p:cNvPicPr>
          <p:nvPr/>
        </p:nvPicPr>
        <p:blipFill>
          <a:blip r:embed="rId3" cstate="print"/>
          <a:srcRect/>
          <a:stretch>
            <a:fillRect/>
          </a:stretch>
        </p:blipFill>
        <p:spPr bwMode="auto">
          <a:xfrm>
            <a:off x="0" y="3851920"/>
            <a:ext cx="1080120" cy="1127287"/>
          </a:xfrm>
          <a:prstGeom prst="rect">
            <a:avLst/>
          </a:prstGeom>
          <a:noFill/>
        </p:spPr>
      </p:pic>
      <p:sp>
        <p:nvSpPr>
          <p:cNvPr id="28" name="Rounded Rectangular Callout 27"/>
          <p:cNvSpPr/>
          <p:nvPr/>
        </p:nvSpPr>
        <p:spPr>
          <a:xfrm>
            <a:off x="0" y="2339752"/>
            <a:ext cx="908720" cy="1296144"/>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TextBox 28"/>
          <p:cNvSpPr txBox="1"/>
          <p:nvPr/>
        </p:nvSpPr>
        <p:spPr>
          <a:xfrm>
            <a:off x="0" y="2483768"/>
            <a:ext cx="1052736" cy="954107"/>
          </a:xfrm>
          <a:prstGeom prst="rect">
            <a:avLst/>
          </a:prstGeom>
          <a:noFill/>
        </p:spPr>
        <p:txBody>
          <a:bodyPr wrap="square" rtlCol="0">
            <a:spAutoFit/>
          </a:bodyPr>
          <a:lstStyle/>
          <a:p>
            <a:r>
              <a:rPr lang="en-CA" sz="1400" b="1" dirty="0" smtClean="0"/>
              <a:t>What program should I be in?</a:t>
            </a:r>
            <a:endParaRPr lang="en-CA" sz="1400" b="1" dirty="0"/>
          </a:p>
        </p:txBody>
      </p:sp>
      <p:cxnSp>
        <p:nvCxnSpPr>
          <p:cNvPr id="31" name="Straight Arrow Connector 30"/>
          <p:cNvCxnSpPr/>
          <p:nvPr/>
        </p:nvCxnSpPr>
        <p:spPr>
          <a:xfrm flipV="1">
            <a:off x="980728" y="2051720"/>
            <a:ext cx="432048" cy="1656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980728" y="3059832"/>
            <a:ext cx="432048"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1052736" y="3923928"/>
            <a:ext cx="43204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124744" y="5220072"/>
            <a:ext cx="432048"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1196752" y="5148064"/>
            <a:ext cx="28803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196752" y="4788024"/>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1844824" y="2627784"/>
            <a:ext cx="1728192" cy="792088"/>
          </a:xfrm>
          <a:prstGeom prst="roundRect">
            <a:avLst/>
          </a:prstGeom>
          <a:noFill/>
          <a:ln w="38100">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Rounded Rectangle 47"/>
          <p:cNvSpPr/>
          <p:nvPr/>
        </p:nvSpPr>
        <p:spPr>
          <a:xfrm>
            <a:off x="1844824" y="3563888"/>
            <a:ext cx="1728192" cy="792088"/>
          </a:xfrm>
          <a:prstGeom prst="roundRect">
            <a:avLst/>
          </a:prstGeom>
          <a:noFill/>
          <a:ln w="38100">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Rounded Rectangle 48"/>
          <p:cNvSpPr/>
          <p:nvPr/>
        </p:nvSpPr>
        <p:spPr>
          <a:xfrm>
            <a:off x="1844824" y="4499992"/>
            <a:ext cx="1728192" cy="792088"/>
          </a:xfrm>
          <a:prstGeom prst="roundRect">
            <a:avLst/>
          </a:prstGeom>
          <a:noFill/>
          <a:ln w="38100">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Rounded Rectangle 49"/>
          <p:cNvSpPr/>
          <p:nvPr/>
        </p:nvSpPr>
        <p:spPr>
          <a:xfrm>
            <a:off x="1844824" y="5508104"/>
            <a:ext cx="1728192" cy="792088"/>
          </a:xfrm>
          <a:prstGeom prst="roundRect">
            <a:avLst/>
          </a:prstGeom>
          <a:noFill/>
          <a:ln w="38100">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1" name="Rounded Rectangle 50"/>
          <p:cNvSpPr/>
          <p:nvPr/>
        </p:nvSpPr>
        <p:spPr>
          <a:xfrm>
            <a:off x="1916832" y="6444208"/>
            <a:ext cx="1728192" cy="792088"/>
          </a:xfrm>
          <a:prstGeom prst="roundRect">
            <a:avLst/>
          </a:prstGeom>
          <a:noFill/>
          <a:ln w="38100">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2" name="Rounded Rectangle 51"/>
          <p:cNvSpPr/>
          <p:nvPr/>
        </p:nvSpPr>
        <p:spPr>
          <a:xfrm>
            <a:off x="1916832" y="7380312"/>
            <a:ext cx="1728192" cy="792088"/>
          </a:xfrm>
          <a:prstGeom prst="roundRect">
            <a:avLst/>
          </a:prstGeom>
          <a:noFill/>
          <a:ln w="38100">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3" name="Rectangle 52"/>
          <p:cNvSpPr/>
          <p:nvPr/>
        </p:nvSpPr>
        <p:spPr>
          <a:xfrm>
            <a:off x="4005064" y="7452320"/>
            <a:ext cx="2160240" cy="720080"/>
          </a:xfrm>
          <a:prstGeom prst="rect">
            <a:avLst/>
          </a:prstGeom>
          <a:solidFill>
            <a:srgbClr val="AC1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4" name="TextBox 53"/>
          <p:cNvSpPr txBox="1"/>
          <p:nvPr/>
        </p:nvSpPr>
        <p:spPr>
          <a:xfrm>
            <a:off x="4149080" y="7524328"/>
            <a:ext cx="1872208" cy="646331"/>
          </a:xfrm>
          <a:prstGeom prst="rect">
            <a:avLst/>
          </a:prstGeom>
          <a:noFill/>
        </p:spPr>
        <p:txBody>
          <a:bodyPr wrap="square" rtlCol="0">
            <a:spAutoFit/>
          </a:bodyPr>
          <a:lstStyle/>
          <a:p>
            <a:pPr algn="ctr"/>
            <a:r>
              <a:rPr lang="en-CA" b="1" dirty="0" smtClean="0">
                <a:latin typeface="+mn-lt"/>
              </a:rPr>
              <a:t>Become and Instructor</a:t>
            </a:r>
            <a:endParaRPr lang="en-CA" b="1" dirty="0">
              <a:latin typeface="+mn-lt"/>
            </a:endParaRPr>
          </a:p>
        </p:txBody>
      </p:sp>
      <p:cxnSp>
        <p:nvCxnSpPr>
          <p:cNvPr id="55" name="Straight Arrow Connector 54"/>
          <p:cNvCxnSpPr/>
          <p:nvPr/>
        </p:nvCxnSpPr>
        <p:spPr>
          <a:xfrm>
            <a:off x="908720" y="5292080"/>
            <a:ext cx="720080" cy="25202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916832" y="7452320"/>
            <a:ext cx="1728192" cy="738664"/>
          </a:xfrm>
          <a:prstGeom prst="rect">
            <a:avLst/>
          </a:prstGeom>
          <a:noFill/>
        </p:spPr>
        <p:txBody>
          <a:bodyPr wrap="square" rtlCol="0">
            <a:spAutoFit/>
          </a:bodyPr>
          <a:lstStyle/>
          <a:p>
            <a:pPr algn="ctr"/>
            <a:r>
              <a:rPr lang="en-CA" sz="1050" dirty="0" smtClean="0"/>
              <a:t>I have finished all my levels or have reached </a:t>
            </a:r>
            <a:r>
              <a:rPr lang="en-CA" sz="1050" dirty="0" err="1" smtClean="0"/>
              <a:t>CAN</a:t>
            </a:r>
            <a:r>
              <a:rPr lang="en-CA" sz="1050" i="1" dirty="0" err="1" smtClean="0"/>
              <a:t>Sail</a:t>
            </a:r>
            <a:r>
              <a:rPr lang="en-CA" sz="1050" i="1" dirty="0" smtClean="0"/>
              <a:t> </a:t>
            </a:r>
            <a:r>
              <a:rPr lang="en-CA" sz="1050" dirty="0" smtClean="0"/>
              <a:t>4, love sailing and want to stay involved.</a:t>
            </a:r>
            <a:endParaRPr lang="en-CA" sz="2000" dirty="0"/>
          </a:p>
        </p:txBody>
      </p:sp>
      <p:sp>
        <p:nvSpPr>
          <p:cNvPr id="59" name="TextBox 58"/>
          <p:cNvSpPr txBox="1"/>
          <p:nvPr/>
        </p:nvSpPr>
        <p:spPr>
          <a:xfrm>
            <a:off x="1916832" y="6444209"/>
            <a:ext cx="1728192" cy="577081"/>
          </a:xfrm>
          <a:prstGeom prst="rect">
            <a:avLst/>
          </a:prstGeom>
          <a:noFill/>
        </p:spPr>
        <p:txBody>
          <a:bodyPr wrap="square" rtlCol="0">
            <a:spAutoFit/>
          </a:bodyPr>
          <a:lstStyle/>
          <a:p>
            <a:pPr algn="ctr"/>
            <a:r>
              <a:rPr lang="en-CA" sz="1050" dirty="0" smtClean="0"/>
              <a:t>I have finished the </a:t>
            </a:r>
            <a:r>
              <a:rPr lang="en-CA" sz="1050" dirty="0" err="1" smtClean="0"/>
              <a:t>CAN</a:t>
            </a:r>
            <a:r>
              <a:rPr lang="en-CA" sz="1050" i="1" dirty="0" err="1" smtClean="0"/>
              <a:t>Sail</a:t>
            </a:r>
            <a:r>
              <a:rPr lang="en-CA" sz="1050" i="1" dirty="0" smtClean="0"/>
              <a:t> </a:t>
            </a:r>
            <a:r>
              <a:rPr lang="en-CA" sz="1050" dirty="0" smtClean="0"/>
              <a:t>levels and really like racing!</a:t>
            </a:r>
            <a:endParaRPr lang="en-CA" sz="2000" dirty="0"/>
          </a:p>
        </p:txBody>
      </p:sp>
      <p:sp>
        <p:nvSpPr>
          <p:cNvPr id="60" name="TextBox 59"/>
          <p:cNvSpPr txBox="1"/>
          <p:nvPr/>
        </p:nvSpPr>
        <p:spPr>
          <a:xfrm>
            <a:off x="1844824" y="5652120"/>
            <a:ext cx="1728192" cy="577081"/>
          </a:xfrm>
          <a:prstGeom prst="rect">
            <a:avLst/>
          </a:prstGeom>
          <a:noFill/>
        </p:spPr>
        <p:txBody>
          <a:bodyPr wrap="square" rtlCol="0">
            <a:spAutoFit/>
          </a:bodyPr>
          <a:lstStyle/>
          <a:p>
            <a:pPr algn="ctr"/>
            <a:r>
              <a:rPr lang="en-CA" sz="1050" dirty="0" smtClean="0"/>
              <a:t>I really like sailing a double handed boat and have finished </a:t>
            </a:r>
            <a:r>
              <a:rPr lang="en-CA" sz="1050" dirty="0" err="1" smtClean="0"/>
              <a:t>CAN</a:t>
            </a:r>
            <a:r>
              <a:rPr lang="en-CA" sz="1050" i="1" dirty="0" err="1" smtClean="0"/>
              <a:t>Sail</a:t>
            </a:r>
            <a:r>
              <a:rPr lang="en-CA" sz="1050" i="1" dirty="0" smtClean="0"/>
              <a:t> </a:t>
            </a:r>
            <a:r>
              <a:rPr lang="en-CA" sz="1050" dirty="0" smtClean="0"/>
              <a:t>4.</a:t>
            </a:r>
            <a:endParaRPr lang="en-CA" sz="2000" dirty="0"/>
          </a:p>
        </p:txBody>
      </p:sp>
      <p:sp>
        <p:nvSpPr>
          <p:cNvPr id="61" name="TextBox 60"/>
          <p:cNvSpPr txBox="1"/>
          <p:nvPr/>
        </p:nvSpPr>
        <p:spPr>
          <a:xfrm>
            <a:off x="1844824" y="4644008"/>
            <a:ext cx="1728192" cy="577081"/>
          </a:xfrm>
          <a:prstGeom prst="rect">
            <a:avLst/>
          </a:prstGeom>
          <a:noFill/>
        </p:spPr>
        <p:txBody>
          <a:bodyPr wrap="square" rtlCol="0">
            <a:spAutoFit/>
          </a:bodyPr>
          <a:lstStyle/>
          <a:p>
            <a:pPr algn="ctr"/>
            <a:r>
              <a:rPr lang="en-CA" sz="1050" dirty="0" smtClean="0"/>
              <a:t>I have finished </a:t>
            </a:r>
            <a:r>
              <a:rPr lang="en-CA" sz="1050" dirty="0" err="1" smtClean="0"/>
              <a:t>CAN</a:t>
            </a:r>
            <a:r>
              <a:rPr lang="en-CA" sz="1050" i="1" dirty="0" err="1" smtClean="0"/>
              <a:t>Sail</a:t>
            </a:r>
            <a:r>
              <a:rPr lang="en-CA" sz="1050" i="1" dirty="0" smtClean="0"/>
              <a:t> </a:t>
            </a:r>
            <a:r>
              <a:rPr lang="en-CA" sz="1050" dirty="0" smtClean="0"/>
              <a:t>3&amp;4, or Bronze 5 or have some silver/gold .</a:t>
            </a:r>
            <a:endParaRPr lang="en-CA" sz="2000" dirty="0"/>
          </a:p>
        </p:txBody>
      </p:sp>
      <p:sp>
        <p:nvSpPr>
          <p:cNvPr id="62" name="TextBox 61"/>
          <p:cNvSpPr txBox="1"/>
          <p:nvPr/>
        </p:nvSpPr>
        <p:spPr>
          <a:xfrm>
            <a:off x="1844824" y="3635896"/>
            <a:ext cx="1728192" cy="738664"/>
          </a:xfrm>
          <a:prstGeom prst="rect">
            <a:avLst/>
          </a:prstGeom>
          <a:noFill/>
        </p:spPr>
        <p:txBody>
          <a:bodyPr wrap="square" rtlCol="0">
            <a:spAutoFit/>
          </a:bodyPr>
          <a:lstStyle/>
          <a:p>
            <a:pPr algn="ctr"/>
            <a:r>
              <a:rPr lang="en-CA" sz="1050" dirty="0" smtClean="0"/>
              <a:t>I have finished </a:t>
            </a:r>
            <a:r>
              <a:rPr lang="en-CA" sz="1050" dirty="0" err="1" smtClean="0"/>
              <a:t>CAN</a:t>
            </a:r>
            <a:r>
              <a:rPr lang="en-CA" sz="1050" i="1" dirty="0" err="1" smtClean="0"/>
              <a:t>Sail</a:t>
            </a:r>
            <a:r>
              <a:rPr lang="en-CA" sz="1050" i="1" dirty="0" smtClean="0"/>
              <a:t> </a:t>
            </a:r>
            <a:r>
              <a:rPr lang="en-CA" sz="1050" dirty="0" smtClean="0"/>
              <a:t>2&amp;3 or have finished White Sail 3 or have some Bronze 4 &amp;5. </a:t>
            </a:r>
            <a:endParaRPr lang="en-CA" sz="2000" dirty="0"/>
          </a:p>
        </p:txBody>
      </p:sp>
      <p:sp>
        <p:nvSpPr>
          <p:cNvPr id="63" name="TextBox 62"/>
          <p:cNvSpPr txBox="1"/>
          <p:nvPr/>
        </p:nvSpPr>
        <p:spPr>
          <a:xfrm>
            <a:off x="1844824" y="2699792"/>
            <a:ext cx="1728192" cy="738664"/>
          </a:xfrm>
          <a:prstGeom prst="rect">
            <a:avLst/>
          </a:prstGeom>
          <a:noFill/>
        </p:spPr>
        <p:txBody>
          <a:bodyPr wrap="square" rtlCol="0">
            <a:spAutoFit/>
          </a:bodyPr>
          <a:lstStyle/>
          <a:p>
            <a:pPr algn="ctr"/>
            <a:r>
              <a:rPr lang="en-CA" sz="1050" dirty="0" smtClean="0"/>
              <a:t>I have finished </a:t>
            </a:r>
            <a:r>
              <a:rPr lang="en-CA" sz="1050" dirty="0" err="1" smtClean="0"/>
              <a:t>Wetfeet</a:t>
            </a:r>
            <a:r>
              <a:rPr lang="en-CA" sz="1050" dirty="0" smtClean="0"/>
              <a:t> or I am new and older than 8. I have some White Sail 1-3. </a:t>
            </a:r>
            <a:endParaRPr lang="en-CA" sz="2000" dirty="0"/>
          </a:p>
        </p:txBody>
      </p:sp>
      <p:sp>
        <p:nvSpPr>
          <p:cNvPr id="64" name="TextBox 63"/>
          <p:cNvSpPr txBox="1"/>
          <p:nvPr/>
        </p:nvSpPr>
        <p:spPr>
          <a:xfrm>
            <a:off x="1844824" y="1619672"/>
            <a:ext cx="1728192" cy="738664"/>
          </a:xfrm>
          <a:prstGeom prst="rect">
            <a:avLst/>
          </a:prstGeom>
          <a:noFill/>
        </p:spPr>
        <p:txBody>
          <a:bodyPr wrap="square" rtlCol="0">
            <a:spAutoFit/>
          </a:bodyPr>
          <a:lstStyle/>
          <a:p>
            <a:pPr algn="ctr"/>
            <a:r>
              <a:rPr lang="en-CA" sz="1050" dirty="0" smtClean="0"/>
              <a:t>I am new and between 5-8 years old. I have some </a:t>
            </a:r>
            <a:r>
              <a:rPr lang="en-CA" sz="1050" dirty="0" err="1" smtClean="0"/>
              <a:t>opti</a:t>
            </a:r>
            <a:r>
              <a:rPr lang="en-CA" sz="1050" dirty="0" smtClean="0"/>
              <a:t> experience. I have no White Sail experience yet. </a:t>
            </a:r>
            <a:endParaRPr lang="en-CA"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CA" smtClean="0"/>
              <a:t>© 2011 CYA</a:t>
            </a:r>
            <a:endParaRPr lang="en-CA"/>
          </a:p>
        </p:txBody>
      </p:sp>
      <p:sp>
        <p:nvSpPr>
          <p:cNvPr id="5" name="Rectangle 3"/>
          <p:cNvSpPr>
            <a:spLocks noChangeArrowheads="1"/>
          </p:cNvSpPr>
          <p:nvPr/>
        </p:nvSpPr>
        <p:spPr bwMode="auto">
          <a:xfrm>
            <a:off x="0" y="250825"/>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
        <p:nvSpPr>
          <p:cNvPr id="6" name="TextBox 4"/>
          <p:cNvSpPr txBox="1">
            <a:spLocks noChangeArrowheads="1"/>
          </p:cNvSpPr>
          <p:nvPr/>
        </p:nvSpPr>
        <p:spPr bwMode="auto">
          <a:xfrm>
            <a:off x="404664" y="467544"/>
            <a:ext cx="5857875" cy="579437"/>
          </a:xfrm>
          <a:prstGeom prst="rect">
            <a:avLst/>
          </a:prstGeom>
          <a:noFill/>
          <a:ln w="9525">
            <a:noFill/>
            <a:miter lim="800000"/>
            <a:headEnd/>
            <a:tailEnd/>
          </a:ln>
        </p:spPr>
        <p:txBody>
          <a:bodyPr>
            <a:spAutoFit/>
          </a:bodyPr>
          <a:lstStyle/>
          <a:p>
            <a:pPr algn="ctr"/>
            <a:r>
              <a:rPr lang="en-CA" sz="3200" b="1" dirty="0" smtClean="0">
                <a:solidFill>
                  <a:srgbClr val="AC1E23"/>
                </a:solidFill>
                <a:latin typeface="Calibri" pitchFamily="34" charset="0"/>
              </a:rPr>
              <a:t>Administration of </a:t>
            </a:r>
            <a:r>
              <a:rPr lang="en-CA" sz="3200" b="1" dirty="0" err="1" smtClean="0">
                <a:solidFill>
                  <a:srgbClr val="AC1E23"/>
                </a:solidFill>
                <a:latin typeface="Calibri" pitchFamily="34" charset="0"/>
              </a:rPr>
              <a:t>CAN</a:t>
            </a:r>
            <a:r>
              <a:rPr lang="en-CA" sz="3200" b="1" i="1" dirty="0" err="1" smtClean="0">
                <a:solidFill>
                  <a:srgbClr val="AC1E23"/>
                </a:solidFill>
                <a:latin typeface="Calibri" pitchFamily="34" charset="0"/>
              </a:rPr>
              <a:t>Sail</a:t>
            </a:r>
            <a:endParaRPr lang="en-CA" sz="3200" b="1" i="1" dirty="0">
              <a:solidFill>
                <a:srgbClr val="AC1E23"/>
              </a:solidFill>
              <a:latin typeface="Calibri" pitchFamily="34" charset="0"/>
            </a:endParaRPr>
          </a:p>
        </p:txBody>
      </p:sp>
      <p:pic>
        <p:nvPicPr>
          <p:cNvPr id="7" name="Picture 5" descr="motion.jpg"/>
          <p:cNvPicPr>
            <a:picLocks noChangeAspect="1" noChangeArrowheads="1"/>
          </p:cNvPicPr>
          <p:nvPr/>
        </p:nvPicPr>
        <p:blipFill>
          <a:blip r:embed="rId2" cstate="print"/>
          <a:srcRect/>
          <a:stretch>
            <a:fillRect/>
          </a:stretch>
        </p:blipFill>
        <p:spPr bwMode="auto">
          <a:xfrm>
            <a:off x="4714875" y="7572375"/>
            <a:ext cx="2143125" cy="1571625"/>
          </a:xfrm>
          <a:prstGeom prst="rect">
            <a:avLst/>
          </a:prstGeom>
          <a:solidFill>
            <a:srgbClr val="FFFFFF"/>
          </a:solidFill>
          <a:ln w="12700">
            <a:solidFill>
              <a:srgbClr val="FFFFFF"/>
            </a:solid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CA" smtClean="0"/>
              <a:t>© 2011 CYA</a:t>
            </a:r>
            <a:endParaRPr lang="en-CA"/>
          </a:p>
        </p:txBody>
      </p:sp>
      <p:pic>
        <p:nvPicPr>
          <p:cNvPr id="3074" name="Picture 2"/>
          <p:cNvPicPr>
            <a:picLocks noChangeAspect="1" noChangeArrowheads="1"/>
          </p:cNvPicPr>
          <p:nvPr/>
        </p:nvPicPr>
        <p:blipFill>
          <a:blip r:embed="rId2" cstate="print"/>
          <a:srcRect l="36870" t="25391" r="34905" b="8657"/>
          <a:stretch>
            <a:fillRect/>
          </a:stretch>
        </p:blipFill>
        <p:spPr bwMode="auto">
          <a:xfrm>
            <a:off x="836712" y="1403648"/>
            <a:ext cx="5471872" cy="7188536"/>
          </a:xfrm>
          <a:prstGeom prst="rect">
            <a:avLst/>
          </a:prstGeom>
          <a:noFill/>
          <a:ln w="9525">
            <a:noFill/>
            <a:miter lim="800000"/>
            <a:headEnd/>
            <a:tailEnd/>
          </a:ln>
        </p:spPr>
      </p:pic>
      <p:sp>
        <p:nvSpPr>
          <p:cNvPr id="6" name="TextBox 4"/>
          <p:cNvSpPr txBox="1">
            <a:spLocks noChangeArrowheads="1"/>
          </p:cNvSpPr>
          <p:nvPr/>
        </p:nvSpPr>
        <p:spPr bwMode="auto">
          <a:xfrm>
            <a:off x="548680" y="395536"/>
            <a:ext cx="5857875" cy="579437"/>
          </a:xfrm>
          <a:prstGeom prst="rect">
            <a:avLst/>
          </a:prstGeom>
          <a:noFill/>
          <a:ln w="9525">
            <a:noFill/>
            <a:miter lim="800000"/>
            <a:headEnd/>
            <a:tailEnd/>
          </a:ln>
        </p:spPr>
        <p:txBody>
          <a:bodyPr>
            <a:spAutoFit/>
          </a:bodyPr>
          <a:lstStyle/>
          <a:p>
            <a:pPr algn="ctr"/>
            <a:r>
              <a:rPr lang="en-CA" sz="3200" b="1" dirty="0" smtClean="0">
                <a:solidFill>
                  <a:srgbClr val="AC1E23"/>
                </a:solidFill>
                <a:latin typeface="Calibri" pitchFamily="34" charset="0"/>
              </a:rPr>
              <a:t>Parent Guide</a:t>
            </a:r>
            <a:endParaRPr lang="en-CA" sz="3200" b="1" dirty="0">
              <a:solidFill>
                <a:srgbClr val="AC1E23"/>
              </a:solidFill>
              <a:latin typeface="Calibri" pitchFamily="34" charset="0"/>
            </a:endParaRPr>
          </a:p>
        </p:txBody>
      </p:sp>
      <p:sp>
        <p:nvSpPr>
          <p:cNvPr id="7" name="TextBox 6"/>
          <p:cNvSpPr txBox="1"/>
          <p:nvPr/>
        </p:nvSpPr>
        <p:spPr>
          <a:xfrm>
            <a:off x="764704" y="827584"/>
            <a:ext cx="5616624" cy="369332"/>
          </a:xfrm>
          <a:prstGeom prst="rect">
            <a:avLst/>
          </a:prstGeom>
          <a:noFill/>
        </p:spPr>
        <p:txBody>
          <a:bodyPr wrap="square" rtlCol="0">
            <a:spAutoFit/>
          </a:bodyPr>
          <a:lstStyle/>
          <a:p>
            <a:pPr algn="ctr"/>
            <a:r>
              <a:rPr lang="en-CA" b="1" dirty="0" smtClean="0"/>
              <a:t>DOWNLOAD at sailing.ca and CUSTOMIZE!</a:t>
            </a:r>
            <a:endParaRPr lang="en-CA"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CA" smtClean="0"/>
              <a:t>© 2011 CYA</a:t>
            </a:r>
            <a:endParaRPr lang="en-CA"/>
          </a:p>
        </p:txBody>
      </p:sp>
      <p:sp>
        <p:nvSpPr>
          <p:cNvPr id="5" name="Rectangle 3"/>
          <p:cNvSpPr>
            <a:spLocks noChangeArrowheads="1"/>
          </p:cNvSpPr>
          <p:nvPr/>
        </p:nvSpPr>
        <p:spPr bwMode="auto">
          <a:xfrm>
            <a:off x="0" y="250825"/>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graphicFrame>
        <p:nvGraphicFramePr>
          <p:cNvPr id="8" name="Object 7"/>
          <p:cNvGraphicFramePr>
            <a:graphicFrameLocks noChangeAspect="1"/>
          </p:cNvGraphicFramePr>
          <p:nvPr/>
        </p:nvGraphicFramePr>
        <p:xfrm>
          <a:off x="548680" y="846558"/>
          <a:ext cx="5794970" cy="7495755"/>
        </p:xfrm>
        <a:graphic>
          <a:graphicData uri="http://schemas.openxmlformats.org/presentationml/2006/ole">
            <mc:AlternateContent xmlns:mc="http://schemas.openxmlformats.org/markup-compatibility/2006">
              <mc:Choice xmlns:v="urn:schemas-microsoft-com:vml" Requires="v">
                <p:oleObj spid="_x0000_s2051" name="Acrobat Document" r:id="rId3" imgW="5830114" imgH="7542857" progId="AcroExch.Document.7">
                  <p:embed/>
                </p:oleObj>
              </mc:Choice>
              <mc:Fallback>
                <p:oleObj name="Acrobat Document" r:id="rId3" imgW="5830114" imgH="7542857" progId="AcroExch.Document.7">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80" y="846558"/>
                        <a:ext cx="5794970" cy="74957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620688" y="467544"/>
            <a:ext cx="5616624" cy="369332"/>
          </a:xfrm>
          <a:prstGeom prst="rect">
            <a:avLst/>
          </a:prstGeom>
          <a:noFill/>
        </p:spPr>
        <p:txBody>
          <a:bodyPr wrap="square" rtlCol="0">
            <a:spAutoFit/>
          </a:bodyPr>
          <a:lstStyle/>
          <a:p>
            <a:pPr algn="ctr"/>
            <a:r>
              <a:rPr lang="en-CA" b="1" dirty="0" smtClean="0"/>
              <a:t>DOWNLOAD at sailing.ca and CUSTOMIZE!</a:t>
            </a:r>
            <a:endParaRPr lang="en-CA"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286000" y="8656638"/>
            <a:ext cx="2171700" cy="487362"/>
          </a:xfrm>
        </p:spPr>
        <p:txBody>
          <a:bodyPr/>
          <a:lstStyle/>
          <a:p>
            <a:pPr>
              <a:defRPr/>
            </a:pPr>
            <a:r>
              <a:rPr lang="en-CA"/>
              <a:t>© 2011 CYA</a:t>
            </a:r>
          </a:p>
        </p:txBody>
      </p:sp>
      <p:sp>
        <p:nvSpPr>
          <p:cNvPr id="5" name="Rectangle 4"/>
          <p:cNvSpPr>
            <a:spLocks noChangeArrowheads="1"/>
          </p:cNvSpPr>
          <p:nvPr/>
        </p:nvSpPr>
        <p:spPr bwMode="auto">
          <a:xfrm>
            <a:off x="0" y="1258888"/>
            <a:ext cx="2852936" cy="7129536"/>
          </a:xfrm>
          <a:prstGeom prst="rect">
            <a:avLst/>
          </a:prstGeom>
          <a:solidFill>
            <a:srgbClr val="274185"/>
          </a:solidFill>
          <a:ln w="25400" algn="ctr">
            <a:solidFill>
              <a:srgbClr val="274185"/>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15363" name="Rectangle 3"/>
          <p:cNvSpPr>
            <a:spLocks noChangeArrowheads="1"/>
          </p:cNvSpPr>
          <p:nvPr/>
        </p:nvSpPr>
        <p:spPr bwMode="auto">
          <a:xfrm>
            <a:off x="0" y="228600"/>
            <a:ext cx="6858000" cy="200025"/>
          </a:xfrm>
          <a:prstGeom prst="rect">
            <a:avLst/>
          </a:prstGeom>
          <a:solidFill>
            <a:srgbClr val="A7201C"/>
          </a:solidFill>
          <a:ln w="9525" algn="in">
            <a:noFill/>
            <a:miter lim="800000"/>
            <a:headEnd/>
            <a:tailEnd/>
          </a:ln>
        </p:spPr>
        <p:txBody>
          <a:bodyPr/>
          <a:lstStyle/>
          <a:p>
            <a:endParaRPr lang="en-CA">
              <a:latin typeface="Calibri" pitchFamily="34" charset="0"/>
            </a:endParaRPr>
          </a:p>
        </p:txBody>
      </p:sp>
      <p:sp>
        <p:nvSpPr>
          <p:cNvPr id="15364" name="Rectangle 3"/>
          <p:cNvSpPr>
            <a:spLocks noChangeArrowheads="1"/>
          </p:cNvSpPr>
          <p:nvPr/>
        </p:nvSpPr>
        <p:spPr bwMode="auto">
          <a:xfrm>
            <a:off x="0" y="8604250"/>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
        <p:nvSpPr>
          <p:cNvPr id="15365" name="TextBox 8"/>
          <p:cNvSpPr txBox="1">
            <a:spLocks noChangeArrowheads="1"/>
          </p:cNvSpPr>
          <p:nvPr/>
        </p:nvSpPr>
        <p:spPr bwMode="auto">
          <a:xfrm>
            <a:off x="188641" y="5148064"/>
            <a:ext cx="2664296" cy="3416320"/>
          </a:xfrm>
          <a:prstGeom prst="rect">
            <a:avLst/>
          </a:prstGeom>
          <a:noFill/>
          <a:ln w="9525">
            <a:noFill/>
            <a:miter lim="800000"/>
            <a:headEnd/>
            <a:tailEnd/>
          </a:ln>
        </p:spPr>
        <p:txBody>
          <a:bodyPr wrap="square">
            <a:spAutoFit/>
          </a:bodyPr>
          <a:lstStyle/>
          <a:p>
            <a:r>
              <a:rPr lang="en-US" sz="1200" dirty="0">
                <a:solidFill>
                  <a:schemeClr val="bg1"/>
                </a:solidFill>
                <a:latin typeface="Calibri" pitchFamily="34" charset="0"/>
              </a:rPr>
              <a:t>“Growing up near the water, I started sailing in sailing summer camp when I was 9 years old. I really enjoyed being outside, on the water, playing around on boats and being with my friends. I played many other sports all throughout growing up but in the summers I concentrated on achieving all the levels of sailing. It wasn't until I was about 15 that I narrowed my focus in on sailing and racing. When fun was met by challenges, goals were formed which hurdled me down a path of success, ultimately competing in two consecutive Olympic Games. What's really great about sailing is that it's a lifelong sport” ~Nikola </a:t>
            </a:r>
            <a:r>
              <a:rPr lang="en-US" sz="1200" dirty="0" err="1">
                <a:solidFill>
                  <a:schemeClr val="bg1"/>
                </a:solidFill>
                <a:latin typeface="Calibri" pitchFamily="34" charset="0"/>
              </a:rPr>
              <a:t>Girke</a:t>
            </a:r>
            <a:endParaRPr lang="en-CA" sz="1200" dirty="0">
              <a:solidFill>
                <a:schemeClr val="bg1"/>
              </a:solidFill>
              <a:latin typeface="Calibri" pitchFamily="34" charset="0"/>
            </a:endParaRPr>
          </a:p>
          <a:p>
            <a:endParaRPr lang="en-CA" sz="1200" dirty="0">
              <a:solidFill>
                <a:schemeClr val="bg1"/>
              </a:solidFill>
              <a:latin typeface="Calibri" pitchFamily="34" charset="0"/>
            </a:endParaRPr>
          </a:p>
        </p:txBody>
      </p:sp>
      <p:sp>
        <p:nvSpPr>
          <p:cNvPr id="15366" name="TextBox 9"/>
          <p:cNvSpPr txBox="1">
            <a:spLocks noChangeArrowheads="1"/>
          </p:cNvSpPr>
          <p:nvPr/>
        </p:nvSpPr>
        <p:spPr bwMode="auto">
          <a:xfrm>
            <a:off x="188641" y="1331640"/>
            <a:ext cx="2592288" cy="2123658"/>
          </a:xfrm>
          <a:prstGeom prst="rect">
            <a:avLst/>
          </a:prstGeom>
          <a:noFill/>
          <a:ln w="9525">
            <a:noFill/>
            <a:miter lim="800000"/>
            <a:headEnd/>
            <a:tailEnd/>
          </a:ln>
        </p:spPr>
        <p:txBody>
          <a:bodyPr wrap="square">
            <a:spAutoFit/>
          </a:bodyPr>
          <a:lstStyle/>
          <a:p>
            <a:r>
              <a:rPr lang="en-US" sz="1200" dirty="0">
                <a:solidFill>
                  <a:schemeClr val="bg1"/>
                </a:solidFill>
                <a:latin typeface="Calibri" pitchFamily="34" charset="0"/>
              </a:rPr>
              <a:t>"As a youth, sailing around Nova Scotia was one of the many ways to</a:t>
            </a:r>
            <a:endParaRPr lang="en-CA" sz="1200" dirty="0">
              <a:solidFill>
                <a:schemeClr val="bg1"/>
              </a:solidFill>
              <a:latin typeface="Calibri" pitchFamily="34" charset="0"/>
            </a:endParaRPr>
          </a:p>
          <a:p>
            <a:r>
              <a:rPr lang="en-US" sz="1200" dirty="0">
                <a:solidFill>
                  <a:schemeClr val="bg1"/>
                </a:solidFill>
                <a:latin typeface="Calibri" pitchFamily="34" charset="0"/>
              </a:rPr>
              <a:t>get out and enjoy all of our lakes and ocean.  Later in life, when I began sailing competitively, the local support from the sailing</a:t>
            </a:r>
            <a:r>
              <a:rPr lang="en-CA" sz="1200" dirty="0">
                <a:solidFill>
                  <a:schemeClr val="bg1"/>
                </a:solidFill>
                <a:latin typeface="Calibri" pitchFamily="34" charset="0"/>
              </a:rPr>
              <a:t> </a:t>
            </a:r>
            <a:r>
              <a:rPr lang="en-US" sz="1200" dirty="0">
                <a:solidFill>
                  <a:schemeClr val="bg1"/>
                </a:solidFill>
                <a:latin typeface="Calibri" pitchFamily="34" charset="0"/>
              </a:rPr>
              <a:t>community, along with great coaches/mentors helped me realize my dream of achieving excellence."</a:t>
            </a:r>
            <a:endParaRPr lang="en-CA" sz="1200" dirty="0">
              <a:solidFill>
                <a:schemeClr val="bg1"/>
              </a:solidFill>
              <a:latin typeface="Calibri" pitchFamily="34" charset="0"/>
            </a:endParaRPr>
          </a:p>
          <a:p>
            <a:r>
              <a:rPr lang="en-US" sz="1200" dirty="0">
                <a:solidFill>
                  <a:schemeClr val="bg1"/>
                </a:solidFill>
                <a:latin typeface="Calibri" pitchFamily="34" charset="0"/>
              </a:rPr>
              <a:t>~Paul </a:t>
            </a:r>
            <a:r>
              <a:rPr lang="en-US" sz="1200" dirty="0" smtClean="0">
                <a:solidFill>
                  <a:schemeClr val="bg1"/>
                </a:solidFill>
                <a:latin typeface="Calibri" pitchFamily="34" charset="0"/>
              </a:rPr>
              <a:t>Tingley</a:t>
            </a:r>
            <a:endParaRPr lang="en-CA" sz="1200" dirty="0">
              <a:solidFill>
                <a:schemeClr val="bg1"/>
              </a:solidFill>
              <a:latin typeface="Calibri" pitchFamily="34" charset="0"/>
            </a:endParaRPr>
          </a:p>
          <a:p>
            <a:endParaRPr lang="en-CA" sz="1200" dirty="0">
              <a:latin typeface="Calibri" pitchFamily="34" charset="0"/>
            </a:endParaRPr>
          </a:p>
        </p:txBody>
      </p:sp>
      <p:pic>
        <p:nvPicPr>
          <p:cNvPr id="15367" name="Picture 10" descr="Paul"/>
          <p:cNvPicPr>
            <a:picLocks noChangeAspect="1" noChangeArrowheads="1"/>
          </p:cNvPicPr>
          <p:nvPr/>
        </p:nvPicPr>
        <p:blipFill>
          <a:blip r:embed="rId2" cstate="print"/>
          <a:srcRect/>
          <a:stretch>
            <a:fillRect/>
          </a:stretch>
        </p:blipFill>
        <p:spPr bwMode="auto">
          <a:xfrm>
            <a:off x="260648" y="3347864"/>
            <a:ext cx="1076325" cy="1620837"/>
          </a:xfrm>
          <a:prstGeom prst="rect">
            <a:avLst/>
          </a:prstGeom>
          <a:noFill/>
          <a:ln w="9525">
            <a:noFill/>
            <a:miter lim="800000"/>
            <a:headEnd/>
            <a:tailEnd/>
          </a:ln>
        </p:spPr>
      </p:pic>
      <p:pic>
        <p:nvPicPr>
          <p:cNvPr id="15368" name="Picture 11" descr="nikola"/>
          <p:cNvPicPr>
            <a:picLocks noChangeAspect="1" noChangeArrowheads="1"/>
          </p:cNvPicPr>
          <p:nvPr/>
        </p:nvPicPr>
        <p:blipFill>
          <a:blip r:embed="rId3" cstate="print"/>
          <a:srcRect/>
          <a:stretch>
            <a:fillRect/>
          </a:stretch>
        </p:blipFill>
        <p:spPr bwMode="auto">
          <a:xfrm>
            <a:off x="1628800" y="3347864"/>
            <a:ext cx="1071562" cy="1643062"/>
          </a:xfrm>
          <a:prstGeom prst="rect">
            <a:avLst/>
          </a:prstGeom>
          <a:noFill/>
          <a:ln w="9525">
            <a:noFill/>
            <a:miter lim="800000"/>
            <a:headEnd/>
            <a:tailEnd/>
          </a:ln>
        </p:spPr>
      </p:pic>
      <p:sp>
        <p:nvSpPr>
          <p:cNvPr id="15369" name="TextBox 12"/>
          <p:cNvSpPr txBox="1">
            <a:spLocks noChangeArrowheads="1"/>
          </p:cNvSpPr>
          <p:nvPr/>
        </p:nvSpPr>
        <p:spPr bwMode="auto">
          <a:xfrm>
            <a:off x="2924944" y="611560"/>
            <a:ext cx="3786758" cy="8063746"/>
          </a:xfrm>
          <a:prstGeom prst="rect">
            <a:avLst/>
          </a:prstGeom>
          <a:noFill/>
          <a:ln w="9525">
            <a:noFill/>
            <a:miter lim="800000"/>
            <a:headEnd/>
            <a:tailEnd/>
          </a:ln>
        </p:spPr>
        <p:txBody>
          <a:bodyPr wrap="square">
            <a:spAutoFit/>
          </a:bodyPr>
          <a:lstStyle/>
          <a:p>
            <a:r>
              <a:rPr lang="en-CA" sz="1400" b="1" dirty="0" smtClean="0">
                <a:latin typeface="Calibri" pitchFamily="34" charset="0"/>
              </a:rPr>
              <a:t>Foreword:</a:t>
            </a:r>
            <a:r>
              <a:rPr lang="en-CA" sz="1400" dirty="0" smtClean="0">
                <a:latin typeface="Calibri" pitchFamily="34" charset="0"/>
              </a:rPr>
              <a:t> </a:t>
            </a:r>
            <a:r>
              <a:rPr lang="en-CA" sz="1400" dirty="0">
                <a:latin typeface="Calibri" pitchFamily="34" charset="0"/>
              </a:rPr>
              <a:t>Whether </a:t>
            </a:r>
            <a:r>
              <a:rPr lang="en-CA" sz="1400" dirty="0" smtClean="0">
                <a:latin typeface="Calibri" pitchFamily="34" charset="0"/>
              </a:rPr>
              <a:t>your sailors are gearing up to be on Canada’s Olympic Sailing Team one day, or just looking to have fun on the water this summer, </a:t>
            </a:r>
            <a:r>
              <a:rPr lang="en-CA" sz="1400" dirty="0">
                <a:latin typeface="Calibri" pitchFamily="34" charset="0"/>
              </a:rPr>
              <a:t>the </a:t>
            </a:r>
            <a:r>
              <a:rPr lang="en-CA" sz="1400" dirty="0" smtClean="0">
                <a:latin typeface="Calibri" pitchFamily="34" charset="0"/>
              </a:rPr>
              <a:t>CYA’s new sail </a:t>
            </a:r>
            <a:r>
              <a:rPr lang="en-CA" sz="1400" dirty="0">
                <a:latin typeface="Calibri" pitchFamily="34" charset="0"/>
              </a:rPr>
              <a:t>training </a:t>
            </a:r>
            <a:r>
              <a:rPr lang="en-CA" sz="1400" dirty="0" smtClean="0">
                <a:latin typeface="Calibri" pitchFamily="34" charset="0"/>
              </a:rPr>
              <a:t>program </a:t>
            </a:r>
            <a:r>
              <a:rPr lang="en-CA" sz="1400" dirty="0">
                <a:latin typeface="Calibri" pitchFamily="34" charset="0"/>
              </a:rPr>
              <a:t>will </a:t>
            </a:r>
            <a:r>
              <a:rPr lang="en-CA" sz="1400" dirty="0" smtClean="0">
                <a:latin typeface="Calibri" pitchFamily="34" charset="0"/>
              </a:rPr>
              <a:t>have them excited </a:t>
            </a:r>
            <a:r>
              <a:rPr lang="en-CA" sz="1400" dirty="0">
                <a:latin typeface="Calibri" pitchFamily="34" charset="0"/>
              </a:rPr>
              <a:t>to sail. The CAN</a:t>
            </a:r>
            <a:r>
              <a:rPr lang="en-CA" sz="1400" i="1" dirty="0">
                <a:latin typeface="Calibri" pitchFamily="34" charset="0"/>
              </a:rPr>
              <a:t>Sail </a:t>
            </a:r>
            <a:r>
              <a:rPr lang="en-CA" sz="1400" dirty="0">
                <a:latin typeface="Calibri" pitchFamily="34" charset="0"/>
              </a:rPr>
              <a:t>dinghy</a:t>
            </a:r>
            <a:r>
              <a:rPr lang="en-CA" sz="1400" i="1" dirty="0">
                <a:latin typeface="Calibri" pitchFamily="34" charset="0"/>
              </a:rPr>
              <a:t> </a:t>
            </a:r>
            <a:r>
              <a:rPr lang="en-CA" sz="1400" dirty="0">
                <a:latin typeface="Calibri" pitchFamily="34" charset="0"/>
              </a:rPr>
              <a:t>programming has been designed with </a:t>
            </a:r>
            <a:r>
              <a:rPr lang="en-CA" sz="1400" dirty="0" smtClean="0">
                <a:latin typeface="Calibri" pitchFamily="34" charset="0"/>
              </a:rPr>
              <a:t>sailor’s </a:t>
            </a:r>
            <a:r>
              <a:rPr lang="en-CA" sz="1400" dirty="0">
                <a:latin typeface="Calibri" pitchFamily="34" charset="0"/>
              </a:rPr>
              <a:t>age and developmental stage in </a:t>
            </a:r>
            <a:r>
              <a:rPr lang="en-CA" sz="1400" dirty="0" smtClean="0">
                <a:latin typeface="Calibri" pitchFamily="34" charset="0"/>
              </a:rPr>
              <a:t>mind.</a:t>
            </a:r>
          </a:p>
          <a:p>
            <a:endParaRPr lang="en-CA" sz="1400" dirty="0" smtClean="0">
              <a:latin typeface="Calibri" pitchFamily="34" charset="0"/>
            </a:endParaRPr>
          </a:p>
          <a:p>
            <a:r>
              <a:rPr lang="en-CA" sz="1400" dirty="0" smtClean="0">
                <a:latin typeface="Calibri" pitchFamily="34" charset="0"/>
              </a:rPr>
              <a:t>CAN</a:t>
            </a:r>
            <a:r>
              <a:rPr lang="en-CA" sz="1400" i="1" dirty="0" smtClean="0">
                <a:latin typeface="Calibri" pitchFamily="34" charset="0"/>
              </a:rPr>
              <a:t>Sail</a:t>
            </a:r>
            <a:r>
              <a:rPr lang="en-CA" sz="1400" dirty="0" smtClean="0">
                <a:latin typeface="Calibri" pitchFamily="34" charset="0"/>
              </a:rPr>
              <a:t> refers to Canada’s updated standards in learn-to-sail programming. The standards – and the programs the Instructors will deliver to meet those standards  – are designed to provide all learning sailors with the solid foundation of sailing skills and experiences to then allow them to stick with sailing – at your club - in any sort of environment – Performance Race, Instruction, Coaching, Offshore, Program  Leadership..... Of course, whichever stage the sailor is at the program offers fun and challenge to keep them coming back! </a:t>
            </a:r>
            <a:endParaRPr lang="en-CA" sz="1400" dirty="0">
              <a:latin typeface="Calibri" pitchFamily="34" charset="0"/>
            </a:endParaRPr>
          </a:p>
          <a:p>
            <a:r>
              <a:rPr lang="en-CA" sz="1400" b="1" dirty="0">
                <a:latin typeface="Calibri" pitchFamily="34" charset="0"/>
              </a:rPr>
              <a:t> </a:t>
            </a:r>
            <a:endParaRPr lang="en-CA" sz="1400" dirty="0">
              <a:latin typeface="Calibri" pitchFamily="34" charset="0"/>
            </a:endParaRPr>
          </a:p>
          <a:p>
            <a:r>
              <a:rPr lang="en-CA" sz="1400" b="1" dirty="0">
                <a:latin typeface="Calibri" pitchFamily="34" charset="0"/>
              </a:rPr>
              <a:t>CAN</a:t>
            </a:r>
            <a:r>
              <a:rPr lang="en-CA" sz="1400" b="1" i="1" dirty="0">
                <a:latin typeface="Calibri" pitchFamily="34" charset="0"/>
              </a:rPr>
              <a:t>Sail</a:t>
            </a:r>
            <a:r>
              <a:rPr lang="en-CA" sz="1400" b="1" dirty="0">
                <a:latin typeface="Calibri" pitchFamily="34" charset="0"/>
              </a:rPr>
              <a:t> Club Pack</a:t>
            </a:r>
            <a:endParaRPr lang="en-CA" sz="1400" dirty="0">
              <a:latin typeface="Calibri" pitchFamily="34" charset="0"/>
            </a:endParaRPr>
          </a:p>
          <a:p>
            <a:r>
              <a:rPr lang="en-CA" sz="1400" dirty="0">
                <a:latin typeface="Calibri" pitchFamily="34" charset="0"/>
              </a:rPr>
              <a:t>This CAN</a:t>
            </a:r>
            <a:r>
              <a:rPr lang="en-CA" sz="1400" i="1" dirty="0">
                <a:latin typeface="Calibri" pitchFamily="34" charset="0"/>
              </a:rPr>
              <a:t>Sail </a:t>
            </a:r>
            <a:r>
              <a:rPr lang="en-CA" sz="1400" dirty="0">
                <a:latin typeface="Calibri" pitchFamily="34" charset="0"/>
              </a:rPr>
              <a:t>Club Pack has been put together to help sailing schools and yacht clubs across Canada implement CAN</a:t>
            </a:r>
            <a:r>
              <a:rPr lang="en-CA" sz="1400" i="1" dirty="0">
                <a:latin typeface="Calibri" pitchFamily="34" charset="0"/>
              </a:rPr>
              <a:t>Sail </a:t>
            </a:r>
            <a:r>
              <a:rPr lang="en-CA" sz="1400" dirty="0" smtClean="0">
                <a:latin typeface="Calibri" pitchFamily="34" charset="0"/>
              </a:rPr>
              <a:t>programming in 2012 and beyond. </a:t>
            </a:r>
            <a:r>
              <a:rPr lang="en-CA" sz="1400" dirty="0">
                <a:latin typeface="Calibri" pitchFamily="34" charset="0"/>
              </a:rPr>
              <a:t>It contains helpful guides to assist you in designing your program </a:t>
            </a:r>
            <a:r>
              <a:rPr lang="en-CA" sz="1400" dirty="0" smtClean="0">
                <a:latin typeface="Calibri" pitchFamily="34" charset="0"/>
              </a:rPr>
              <a:t>offerings, and transition from CYA’s traditional programming.</a:t>
            </a:r>
            <a:endParaRPr lang="en-CA" sz="1400" dirty="0">
              <a:latin typeface="Calibri" pitchFamily="34" charset="0"/>
            </a:endParaRPr>
          </a:p>
          <a:p>
            <a:r>
              <a:rPr lang="en-CA" sz="1400" dirty="0">
                <a:latin typeface="Calibri" pitchFamily="34" charset="0"/>
              </a:rPr>
              <a:t> </a:t>
            </a:r>
          </a:p>
          <a:p>
            <a:r>
              <a:rPr lang="en-CA" sz="1400" b="1" dirty="0">
                <a:latin typeface="Calibri" pitchFamily="34" charset="0"/>
              </a:rPr>
              <a:t>About the CYA</a:t>
            </a:r>
            <a:endParaRPr lang="en-CA" sz="1400" dirty="0">
              <a:latin typeface="Calibri" pitchFamily="34" charset="0"/>
            </a:endParaRPr>
          </a:p>
          <a:p>
            <a:r>
              <a:rPr lang="en-US" sz="1400" dirty="0">
                <a:latin typeface="Calibri" pitchFamily="34" charset="0"/>
              </a:rPr>
              <a:t>Established in 1931, the CYA is </a:t>
            </a:r>
            <a:r>
              <a:rPr lang="en-US" sz="1400" dirty="0" smtClean="0">
                <a:latin typeface="Calibri" pitchFamily="34" charset="0"/>
              </a:rPr>
              <a:t>Canada’s </a:t>
            </a:r>
            <a:r>
              <a:rPr lang="en-US" sz="1400" dirty="0">
                <a:latin typeface="Calibri" pitchFamily="34" charset="0"/>
              </a:rPr>
              <a:t>national governing body for the sport of </a:t>
            </a:r>
            <a:r>
              <a:rPr lang="en-US" sz="1400" dirty="0" smtClean="0">
                <a:latin typeface="Calibri" pitchFamily="34" charset="0"/>
              </a:rPr>
              <a:t>sailing. </a:t>
            </a:r>
            <a:r>
              <a:rPr lang="en-US" sz="1400" dirty="0">
                <a:latin typeface="Calibri" pitchFamily="34" charset="0"/>
              </a:rPr>
              <a:t>The Association promotes sailing </a:t>
            </a:r>
            <a:r>
              <a:rPr lang="en-US" sz="1400" dirty="0" smtClean="0">
                <a:latin typeface="Calibri" pitchFamily="34" charset="0"/>
              </a:rPr>
              <a:t>through </a:t>
            </a:r>
            <a:r>
              <a:rPr lang="en-US" sz="1400" dirty="0">
                <a:latin typeface="Calibri" pitchFamily="34" charset="0"/>
              </a:rPr>
              <a:t>collaboration with our partners, the Provincial Sailing Associations, member clubs, schools, and many individual stakeholders</a:t>
            </a:r>
            <a:r>
              <a:rPr lang="en-US" sz="1400" dirty="0" smtClean="0">
                <a:latin typeface="Calibri" pitchFamily="34" charset="0"/>
              </a:rPr>
              <a:t>.</a:t>
            </a:r>
            <a:endParaRPr lang="en-CA" sz="120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214438" y="1643063"/>
            <a:ext cx="4643437" cy="5072062"/>
          </a:xfrm>
          <a:prstGeom prst="rect">
            <a:avLst/>
          </a:prstGeom>
          <a:solidFill>
            <a:srgbClr val="FFFFFF"/>
          </a:solidFill>
          <a:ln w="9525">
            <a:noFill/>
            <a:miter lim="800000"/>
            <a:headEnd/>
            <a:tailEnd/>
          </a:ln>
        </p:spPr>
        <p:txBody>
          <a:bodyPr/>
          <a:lstStyle/>
          <a:p>
            <a:pPr algn="ctr">
              <a:spcAft>
                <a:spcPts val="1000"/>
              </a:spcAft>
              <a:defRPr/>
            </a:pPr>
            <a:r>
              <a:rPr lang="en-CA" b="1" dirty="0" err="1">
                <a:latin typeface="+mn-lt"/>
                <a:cs typeface="Arial" pitchFamily="34" charset="0"/>
              </a:rPr>
              <a:t>CAN</a:t>
            </a:r>
            <a:r>
              <a:rPr lang="en-CA" b="1" i="1" dirty="0" err="1">
                <a:latin typeface="+mn-lt"/>
                <a:cs typeface="Arial" pitchFamily="34" charset="0"/>
              </a:rPr>
              <a:t>Sail</a:t>
            </a:r>
            <a:r>
              <a:rPr lang="en-CA" b="1" dirty="0">
                <a:latin typeface="+mn-lt"/>
                <a:cs typeface="Arial" pitchFamily="34" charset="0"/>
              </a:rPr>
              <a:t> Club Pack Contents</a:t>
            </a:r>
          </a:p>
          <a:p>
            <a:pPr algn="ctr">
              <a:spcAft>
                <a:spcPts val="1000"/>
              </a:spcAft>
              <a:defRPr/>
            </a:pPr>
            <a:endParaRPr lang="en-CA" sz="1600" b="1" dirty="0">
              <a:latin typeface="+mn-lt"/>
              <a:cs typeface="Arial" pitchFamily="34" charset="0"/>
            </a:endParaRPr>
          </a:p>
          <a:p>
            <a:pPr marL="342900" indent="-342900">
              <a:spcAft>
                <a:spcPts val="1000"/>
              </a:spcAft>
              <a:buFontTx/>
              <a:buAutoNum type="arabicPeriod"/>
              <a:defRPr/>
            </a:pPr>
            <a:r>
              <a:rPr lang="en-CA" sz="1600" b="1" dirty="0">
                <a:latin typeface="+mn-lt"/>
                <a:cs typeface="Arial" pitchFamily="34" charset="0"/>
              </a:rPr>
              <a:t>Introduction to </a:t>
            </a:r>
            <a:r>
              <a:rPr lang="en-CA" sz="1600" b="1" dirty="0" err="1">
                <a:latin typeface="+mn-lt"/>
                <a:cs typeface="Arial" pitchFamily="34" charset="0"/>
              </a:rPr>
              <a:t>CAN</a:t>
            </a:r>
            <a:r>
              <a:rPr lang="en-CA" sz="1600" b="1" i="1" dirty="0" err="1">
                <a:latin typeface="+mn-lt"/>
                <a:cs typeface="Arial" pitchFamily="34" charset="0"/>
              </a:rPr>
              <a:t>Sail</a:t>
            </a:r>
            <a:endParaRPr lang="en-CA" sz="1600" b="1" i="1" dirty="0">
              <a:latin typeface="+mn-lt"/>
              <a:cs typeface="Arial" pitchFamily="34" charset="0"/>
            </a:endParaRPr>
          </a:p>
          <a:p>
            <a:pPr marL="342900" indent="-342900">
              <a:spcAft>
                <a:spcPts val="1000"/>
              </a:spcAft>
              <a:buFontTx/>
              <a:buAutoNum type="arabicPeriod"/>
              <a:defRPr/>
            </a:pPr>
            <a:r>
              <a:rPr lang="en-CA" sz="1600" b="1" dirty="0" err="1">
                <a:latin typeface="+mn-lt"/>
                <a:cs typeface="Arial" pitchFamily="34" charset="0"/>
              </a:rPr>
              <a:t>CAN</a:t>
            </a:r>
            <a:r>
              <a:rPr lang="en-CA" sz="1600" b="1" i="1" dirty="0" err="1">
                <a:latin typeface="+mn-lt"/>
                <a:cs typeface="Arial" pitchFamily="34" charset="0"/>
              </a:rPr>
              <a:t>Sail</a:t>
            </a:r>
            <a:r>
              <a:rPr lang="en-CA" sz="1600" b="1" i="1" dirty="0">
                <a:latin typeface="+mn-lt"/>
                <a:cs typeface="Arial" pitchFamily="34" charset="0"/>
              </a:rPr>
              <a:t> </a:t>
            </a:r>
            <a:r>
              <a:rPr lang="en-CA" sz="1600" b="1" dirty="0">
                <a:latin typeface="+mn-lt"/>
                <a:cs typeface="Arial" pitchFamily="34" charset="0"/>
              </a:rPr>
              <a:t>Overview</a:t>
            </a:r>
          </a:p>
          <a:p>
            <a:pPr marL="342900" indent="-342900">
              <a:spcAft>
                <a:spcPts val="1000"/>
              </a:spcAft>
              <a:buFontTx/>
              <a:buAutoNum type="arabicPeriod"/>
              <a:defRPr/>
            </a:pPr>
            <a:r>
              <a:rPr lang="en-CA" sz="1600" b="1" dirty="0">
                <a:latin typeface="+mn-lt"/>
                <a:cs typeface="Arial" pitchFamily="34" charset="0"/>
              </a:rPr>
              <a:t>Transitioning to </a:t>
            </a:r>
            <a:r>
              <a:rPr lang="en-CA" sz="1600" b="1" dirty="0" smtClean="0">
                <a:latin typeface="+mn-lt"/>
                <a:cs typeface="Arial" pitchFamily="34" charset="0"/>
              </a:rPr>
              <a:t>CAN</a:t>
            </a:r>
            <a:r>
              <a:rPr lang="en-CA" sz="1600" b="1" i="1" dirty="0" smtClean="0">
                <a:latin typeface="+mn-lt"/>
                <a:cs typeface="Arial" pitchFamily="34" charset="0"/>
              </a:rPr>
              <a:t>Sail </a:t>
            </a:r>
            <a:r>
              <a:rPr lang="en-CA" sz="1600" b="1" dirty="0" smtClean="0">
                <a:latin typeface="+mn-lt"/>
                <a:cs typeface="Arial" pitchFamily="34" charset="0"/>
              </a:rPr>
              <a:t>in 2012 and beyond</a:t>
            </a:r>
          </a:p>
          <a:p>
            <a:pPr marL="342900" indent="-342900">
              <a:spcAft>
                <a:spcPts val="1000"/>
              </a:spcAft>
              <a:buFontTx/>
              <a:buAutoNum type="arabicPeriod"/>
              <a:defRPr/>
            </a:pPr>
            <a:r>
              <a:rPr lang="en-CA" sz="1600" b="1" dirty="0" smtClean="0">
                <a:latin typeface="+mn-lt"/>
                <a:cs typeface="Arial" pitchFamily="34" charset="0"/>
              </a:rPr>
              <a:t>Staffing Plan</a:t>
            </a:r>
          </a:p>
          <a:p>
            <a:pPr marL="342900" indent="-342900">
              <a:spcAft>
                <a:spcPts val="1000"/>
              </a:spcAft>
              <a:buFontTx/>
              <a:buAutoNum type="arabicPeriod"/>
              <a:defRPr/>
            </a:pPr>
            <a:r>
              <a:rPr lang="en-CA" sz="1600" b="1" dirty="0" smtClean="0">
                <a:latin typeface="+mn-lt"/>
                <a:cs typeface="Arial" pitchFamily="34" charset="0"/>
              </a:rPr>
              <a:t>Sailor Placement Guidelines</a:t>
            </a:r>
            <a:endParaRPr lang="en-CA" sz="1600" b="1" dirty="0">
              <a:latin typeface="+mn-lt"/>
              <a:cs typeface="Arial" pitchFamily="34" charset="0"/>
            </a:endParaRPr>
          </a:p>
          <a:p>
            <a:pPr marL="342900" indent="-342900">
              <a:spcAft>
                <a:spcPts val="1000"/>
              </a:spcAft>
              <a:buFontTx/>
              <a:buAutoNum type="arabicPeriod"/>
              <a:defRPr/>
            </a:pPr>
            <a:r>
              <a:rPr lang="en-CA" sz="1600" b="1" dirty="0" smtClean="0">
                <a:latin typeface="+mn-lt"/>
                <a:cs typeface="Arial" pitchFamily="34" charset="0"/>
              </a:rPr>
              <a:t>Programming Plan Samples</a:t>
            </a:r>
            <a:endParaRPr lang="en-CA" sz="1600" b="1" dirty="0">
              <a:latin typeface="+mn-lt"/>
              <a:cs typeface="Arial" pitchFamily="34" charset="0"/>
            </a:endParaRPr>
          </a:p>
          <a:p>
            <a:pPr marL="342900" indent="-342900">
              <a:spcAft>
                <a:spcPts val="1000"/>
              </a:spcAft>
              <a:buFontTx/>
              <a:buAutoNum type="arabicPeriod"/>
              <a:defRPr/>
            </a:pPr>
            <a:r>
              <a:rPr lang="en-CA" sz="1600" b="1" dirty="0" smtClean="0">
                <a:latin typeface="+mn-lt"/>
                <a:cs typeface="Arial" pitchFamily="34" charset="0"/>
              </a:rPr>
              <a:t>Sailor Resources Guidelines</a:t>
            </a:r>
          </a:p>
          <a:p>
            <a:pPr marL="342900" indent="-342900">
              <a:spcAft>
                <a:spcPts val="1000"/>
              </a:spcAft>
              <a:buFontTx/>
              <a:buAutoNum type="arabicPeriod"/>
              <a:defRPr/>
            </a:pPr>
            <a:r>
              <a:rPr lang="en-CA" sz="1600" b="1" dirty="0" smtClean="0">
                <a:latin typeface="+mn-lt"/>
                <a:cs typeface="Arial" pitchFamily="34" charset="0"/>
              </a:rPr>
              <a:t>Promotional Materials</a:t>
            </a:r>
            <a:endParaRPr lang="en-CA" sz="1600" b="1" dirty="0">
              <a:latin typeface="+mn-lt"/>
              <a:cs typeface="Arial" pitchFamily="34" charset="0"/>
            </a:endParaRPr>
          </a:p>
          <a:p>
            <a:pPr algn="ctr">
              <a:spcAft>
                <a:spcPts val="1000"/>
              </a:spcAft>
              <a:defRPr/>
            </a:pPr>
            <a:endParaRPr lang="en-CA" sz="1600" b="1" dirty="0">
              <a:latin typeface="+mn-lt"/>
              <a:cs typeface="Arial" pitchFamily="34" charset="0"/>
            </a:endParaRPr>
          </a:p>
        </p:txBody>
      </p:sp>
      <p:sp>
        <p:nvSpPr>
          <p:cNvPr id="2" name="Rectangle 3"/>
          <p:cNvSpPr>
            <a:spLocks noChangeArrowheads="1"/>
          </p:cNvSpPr>
          <p:nvPr/>
        </p:nvSpPr>
        <p:spPr bwMode="auto">
          <a:xfrm>
            <a:off x="0" y="179388"/>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
        <p:nvSpPr>
          <p:cNvPr id="16387" name="Rectangle 3"/>
          <p:cNvSpPr>
            <a:spLocks noChangeArrowheads="1"/>
          </p:cNvSpPr>
          <p:nvPr/>
        </p:nvSpPr>
        <p:spPr bwMode="auto">
          <a:xfrm>
            <a:off x="0" y="8604250"/>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pic>
        <p:nvPicPr>
          <p:cNvPr id="16388" name="Picture 6" descr="motion.jpg"/>
          <p:cNvPicPr>
            <a:picLocks noChangeAspect="1" noChangeArrowheads="1"/>
          </p:cNvPicPr>
          <p:nvPr/>
        </p:nvPicPr>
        <p:blipFill>
          <a:blip r:embed="rId2" cstate="print"/>
          <a:srcRect/>
          <a:stretch>
            <a:fillRect/>
          </a:stretch>
        </p:blipFill>
        <p:spPr bwMode="auto">
          <a:xfrm>
            <a:off x="4403725" y="6929438"/>
            <a:ext cx="2454275" cy="1589087"/>
          </a:xfrm>
          <a:prstGeom prst="rect">
            <a:avLst/>
          </a:prstGeom>
          <a:solidFill>
            <a:srgbClr val="FFFFFF"/>
          </a:solidFill>
          <a:ln w="12700">
            <a:solidFill>
              <a:srgbClr val="FFFFFF"/>
            </a:solidFill>
            <a:miter lim="800000"/>
            <a:headEnd/>
            <a:tailEnd/>
          </a:ln>
        </p:spPr>
      </p:pic>
      <p:sp>
        <p:nvSpPr>
          <p:cNvPr id="8" name="Footer Placeholder 7"/>
          <p:cNvSpPr>
            <a:spLocks noGrp="1"/>
          </p:cNvSpPr>
          <p:nvPr>
            <p:ph type="ftr" sz="quarter" idx="11"/>
          </p:nvPr>
        </p:nvSpPr>
        <p:spPr>
          <a:xfrm>
            <a:off x="2286000" y="8656638"/>
            <a:ext cx="2171700" cy="487362"/>
          </a:xfrm>
        </p:spPr>
        <p:txBody>
          <a:bodyPr/>
          <a:lstStyle/>
          <a:p>
            <a:pPr>
              <a:defRPr/>
            </a:pPr>
            <a:r>
              <a:rPr lang="en-CA" dirty="0"/>
              <a:t>© 2011 CYA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4" name="Picture 8" descr="motion.jpg"/>
          <p:cNvPicPr>
            <a:picLocks noChangeAspect="1" noChangeArrowheads="1"/>
          </p:cNvPicPr>
          <p:nvPr/>
        </p:nvPicPr>
        <p:blipFill>
          <a:blip r:embed="rId3" cstate="print"/>
          <a:srcRect/>
          <a:stretch>
            <a:fillRect/>
          </a:stretch>
        </p:blipFill>
        <p:spPr bwMode="auto">
          <a:xfrm>
            <a:off x="4797152" y="7308304"/>
            <a:ext cx="2225420" cy="1440160"/>
          </a:xfrm>
          <a:prstGeom prst="rect">
            <a:avLst/>
          </a:prstGeom>
          <a:solidFill>
            <a:srgbClr val="FFFFFF"/>
          </a:solidFill>
          <a:ln w="12700">
            <a:solidFill>
              <a:srgbClr val="FFFFFF"/>
            </a:solidFill>
            <a:miter lim="800000"/>
            <a:headEnd/>
            <a:tailEnd/>
          </a:ln>
        </p:spPr>
      </p:pic>
      <p:sp>
        <p:nvSpPr>
          <p:cNvPr id="17409" name="Title 1"/>
          <p:cNvSpPr>
            <a:spLocks noGrp="1"/>
          </p:cNvSpPr>
          <p:nvPr>
            <p:ph type="title"/>
          </p:nvPr>
        </p:nvSpPr>
        <p:spPr>
          <a:xfrm>
            <a:off x="260648" y="0"/>
            <a:ext cx="6172200" cy="1524000"/>
          </a:xfrm>
        </p:spPr>
        <p:txBody>
          <a:bodyPr/>
          <a:lstStyle/>
          <a:p>
            <a:pPr eaLnBrk="1" hangingPunct="1"/>
            <a:r>
              <a:rPr lang="en-CA" sz="2400" b="1" dirty="0" smtClean="0">
                <a:solidFill>
                  <a:srgbClr val="AC1E23"/>
                </a:solidFill>
              </a:rPr>
              <a:t>CAN</a:t>
            </a:r>
            <a:r>
              <a:rPr lang="en-CA" sz="2400" b="1" i="1" dirty="0" smtClean="0">
                <a:solidFill>
                  <a:srgbClr val="AC1E23"/>
                </a:solidFill>
              </a:rPr>
              <a:t>Sail </a:t>
            </a:r>
            <a:r>
              <a:rPr lang="en-CA" sz="2400" b="1" dirty="0" smtClean="0">
                <a:solidFill>
                  <a:srgbClr val="AC1E23"/>
                </a:solidFill>
              </a:rPr>
              <a:t>Introduction</a:t>
            </a:r>
          </a:p>
        </p:txBody>
      </p:sp>
      <p:sp>
        <p:nvSpPr>
          <p:cNvPr id="17410" name="TextBox 4"/>
          <p:cNvSpPr txBox="1">
            <a:spLocks noChangeArrowheads="1"/>
          </p:cNvSpPr>
          <p:nvPr/>
        </p:nvSpPr>
        <p:spPr bwMode="auto">
          <a:xfrm>
            <a:off x="332656" y="971600"/>
            <a:ext cx="6525344" cy="7386638"/>
          </a:xfrm>
          <a:prstGeom prst="rect">
            <a:avLst/>
          </a:prstGeom>
          <a:noFill/>
          <a:ln w="9525">
            <a:noFill/>
            <a:miter lim="800000"/>
            <a:headEnd/>
            <a:tailEnd/>
          </a:ln>
        </p:spPr>
        <p:txBody>
          <a:bodyPr wrap="square">
            <a:spAutoFit/>
          </a:bodyPr>
          <a:lstStyle/>
          <a:p>
            <a:r>
              <a:rPr lang="en-CA" b="1" dirty="0">
                <a:latin typeface="Calibri" pitchFamily="34" charset="0"/>
              </a:rPr>
              <a:t>What is CAN</a:t>
            </a:r>
            <a:r>
              <a:rPr lang="en-CA" b="1" i="1" dirty="0">
                <a:latin typeface="Calibri" pitchFamily="34" charset="0"/>
              </a:rPr>
              <a:t>Sail?</a:t>
            </a:r>
          </a:p>
          <a:p>
            <a:r>
              <a:rPr lang="en-CA" sz="1600" dirty="0">
                <a:latin typeface="Calibri" pitchFamily="34" charset="0"/>
              </a:rPr>
              <a:t>CAN</a:t>
            </a:r>
            <a:r>
              <a:rPr lang="en-CA" sz="1600" i="1" dirty="0">
                <a:latin typeface="Calibri" pitchFamily="34" charset="0"/>
              </a:rPr>
              <a:t>Sail</a:t>
            </a:r>
            <a:r>
              <a:rPr lang="en-CA" sz="1600" dirty="0">
                <a:latin typeface="Calibri" pitchFamily="34" charset="0"/>
              </a:rPr>
              <a:t> refers to Canada’s updated sailor training standards. </a:t>
            </a:r>
            <a:r>
              <a:rPr lang="en-CA" sz="1600" dirty="0" smtClean="0">
                <a:latin typeface="Calibri" pitchFamily="34" charset="0"/>
              </a:rPr>
              <a:t>CAN</a:t>
            </a:r>
            <a:r>
              <a:rPr lang="en-CA" sz="1600" i="1" dirty="0" smtClean="0">
                <a:latin typeface="Calibri" pitchFamily="34" charset="0"/>
              </a:rPr>
              <a:t>Sail </a:t>
            </a:r>
            <a:r>
              <a:rPr lang="en-CA" sz="1600" dirty="0" smtClean="0">
                <a:latin typeface="Calibri" pitchFamily="34" charset="0"/>
              </a:rPr>
              <a:t>Dinghy </a:t>
            </a:r>
            <a:r>
              <a:rPr lang="en-CA" sz="1600" dirty="0">
                <a:latin typeface="Calibri" pitchFamily="34" charset="0"/>
              </a:rPr>
              <a:t>is CYA’s dinghy program for clubs to deliver across Canada. </a:t>
            </a:r>
            <a:r>
              <a:rPr lang="en-CA" sz="1600" dirty="0" smtClean="0">
                <a:latin typeface="Calibri" pitchFamily="34" charset="0"/>
              </a:rPr>
              <a:t>CAN</a:t>
            </a:r>
            <a:r>
              <a:rPr lang="en-CA" sz="1600" i="1" dirty="0" smtClean="0">
                <a:latin typeface="Calibri" pitchFamily="34" charset="0"/>
              </a:rPr>
              <a:t>Sail</a:t>
            </a:r>
            <a:r>
              <a:rPr lang="en-CA" sz="1600" dirty="0" smtClean="0">
                <a:latin typeface="Calibri" pitchFamily="34" charset="0"/>
              </a:rPr>
              <a:t> </a:t>
            </a:r>
            <a:r>
              <a:rPr lang="en-CA" sz="1600" dirty="0">
                <a:latin typeface="Calibri" pitchFamily="34" charset="0"/>
              </a:rPr>
              <a:t>is a leading sail training initiative to foster performance in sailing and life long participation in the sport.   </a:t>
            </a:r>
            <a:endParaRPr lang="en-CA" sz="1600" i="1" dirty="0">
              <a:latin typeface="Calibri" pitchFamily="34" charset="0"/>
            </a:endParaRPr>
          </a:p>
          <a:p>
            <a:r>
              <a:rPr lang="en-CA" b="1" dirty="0">
                <a:latin typeface="Calibri" pitchFamily="34" charset="0"/>
              </a:rPr>
              <a:t>Why CAN</a:t>
            </a:r>
            <a:r>
              <a:rPr lang="en-CA" b="1" i="1" dirty="0">
                <a:latin typeface="Calibri" pitchFamily="34" charset="0"/>
              </a:rPr>
              <a:t>Sail?</a:t>
            </a:r>
          </a:p>
          <a:p>
            <a:r>
              <a:rPr lang="en-CA" sz="1600" dirty="0" smtClean="0">
                <a:latin typeface="Calibri" pitchFamily="34" charset="0"/>
              </a:rPr>
              <a:t>CYA traditional standards programming is tried and true, but exists unaltered from its establishment 23 or more years ago! CANSail </a:t>
            </a:r>
            <a:r>
              <a:rPr lang="en-CA" sz="1600" dirty="0">
                <a:latin typeface="Calibri" pitchFamily="34" charset="0"/>
              </a:rPr>
              <a:t>is designed to be a set of progressive learn to sail standards focused on providing sailors with a solid foundation of core skills. It allows sailors to </a:t>
            </a:r>
            <a:r>
              <a:rPr lang="en-CA" sz="1600" dirty="0" smtClean="0">
                <a:latin typeface="Calibri" pitchFamily="34" charset="0"/>
              </a:rPr>
              <a:t>learn and progress </a:t>
            </a:r>
            <a:r>
              <a:rPr lang="en-CA" sz="1600" dirty="0">
                <a:latin typeface="Calibri" pitchFamily="34" charset="0"/>
              </a:rPr>
              <a:t>in any type of boat and consolidates key </a:t>
            </a:r>
            <a:r>
              <a:rPr lang="en-CA" sz="1600" dirty="0" smtClean="0">
                <a:latin typeface="Calibri" pitchFamily="34" charset="0"/>
              </a:rPr>
              <a:t>skills and solid experiences before </a:t>
            </a:r>
            <a:r>
              <a:rPr lang="en-CA" sz="1600" dirty="0">
                <a:latin typeface="Calibri" pitchFamily="34" charset="0"/>
              </a:rPr>
              <a:t>adding complex skills</a:t>
            </a:r>
            <a:r>
              <a:rPr lang="en-CA" sz="1600" dirty="0" smtClean="0">
                <a:latin typeface="Calibri" pitchFamily="34" charset="0"/>
              </a:rPr>
              <a:t>. </a:t>
            </a:r>
            <a:endParaRPr lang="en-CA" sz="1600" i="1" dirty="0">
              <a:latin typeface="Calibri" pitchFamily="34" charset="0"/>
            </a:endParaRPr>
          </a:p>
          <a:p>
            <a:r>
              <a:rPr lang="en-CA" b="1" dirty="0">
                <a:latin typeface="Calibri" pitchFamily="34" charset="0"/>
              </a:rPr>
              <a:t>How is CAN</a:t>
            </a:r>
            <a:r>
              <a:rPr lang="en-CA" b="1" i="1" dirty="0">
                <a:latin typeface="Calibri" pitchFamily="34" charset="0"/>
              </a:rPr>
              <a:t>Sail </a:t>
            </a:r>
            <a:r>
              <a:rPr lang="en-CA" b="1" dirty="0">
                <a:latin typeface="Calibri" pitchFamily="34" charset="0"/>
              </a:rPr>
              <a:t>rolling </a:t>
            </a:r>
            <a:r>
              <a:rPr lang="en-CA" b="1" dirty="0" smtClean="0">
                <a:latin typeface="Calibri" pitchFamily="34" charset="0"/>
              </a:rPr>
              <a:t>out in 2012?</a:t>
            </a:r>
            <a:endParaRPr lang="en-CA" b="1" dirty="0">
              <a:latin typeface="Calibri" pitchFamily="34" charset="0"/>
            </a:endParaRPr>
          </a:p>
          <a:p>
            <a:r>
              <a:rPr lang="en-CA" sz="1600" dirty="0">
                <a:latin typeface="Calibri" pitchFamily="34" charset="0"/>
              </a:rPr>
              <a:t>CANSail is ready </a:t>
            </a:r>
            <a:r>
              <a:rPr lang="en-CA" sz="1600" dirty="0" smtClean="0">
                <a:latin typeface="Calibri" pitchFamily="34" charset="0"/>
              </a:rPr>
              <a:t>to </a:t>
            </a:r>
            <a:r>
              <a:rPr lang="en-CA" sz="1600" dirty="0">
                <a:latin typeface="Calibri" pitchFamily="34" charset="0"/>
              </a:rPr>
              <a:t>be </a:t>
            </a:r>
            <a:r>
              <a:rPr lang="en-CA" sz="1600" dirty="0" smtClean="0">
                <a:latin typeface="Calibri" pitchFamily="34" charset="0"/>
              </a:rPr>
              <a:t>delivered in 2012 at </a:t>
            </a:r>
            <a:r>
              <a:rPr lang="en-CA" sz="1600" dirty="0">
                <a:latin typeface="Calibri" pitchFamily="34" charset="0"/>
              </a:rPr>
              <a:t>all </a:t>
            </a:r>
            <a:r>
              <a:rPr lang="en-CA" sz="1600" dirty="0" smtClean="0">
                <a:latin typeface="Calibri" pitchFamily="34" charset="0"/>
              </a:rPr>
              <a:t>sailing clubs</a:t>
            </a:r>
            <a:r>
              <a:rPr lang="en-CA" sz="1600" dirty="0">
                <a:latin typeface="Calibri" pitchFamily="34" charset="0"/>
              </a:rPr>
              <a:t>, schools and camps in Canada. </a:t>
            </a:r>
            <a:r>
              <a:rPr lang="en-CA" sz="1600" dirty="0" smtClean="0">
                <a:latin typeface="Calibri" pitchFamily="34" charset="0"/>
              </a:rPr>
              <a:t>Even if you are delivering traditional programming in 2012 (White, Bronze), as long as your Instructors are CANSail trained, they will be accessing the CANSail tools and your sailors will receive CANSail programming and CANSail progress reports cards and certificates.</a:t>
            </a:r>
            <a:endParaRPr lang="en-CA" sz="1600" dirty="0">
              <a:latin typeface="Calibri" pitchFamily="34" charset="0"/>
            </a:endParaRPr>
          </a:p>
          <a:p>
            <a:r>
              <a:rPr lang="en-CA" b="1" dirty="0">
                <a:latin typeface="Calibri" pitchFamily="34" charset="0"/>
              </a:rPr>
              <a:t>Who is </a:t>
            </a:r>
            <a:r>
              <a:rPr lang="en-CA" b="1" dirty="0" smtClean="0">
                <a:latin typeface="Calibri" pitchFamily="34" charset="0"/>
              </a:rPr>
              <a:t>affected </a:t>
            </a:r>
            <a:r>
              <a:rPr lang="en-CA" b="1" dirty="0">
                <a:latin typeface="Calibri" pitchFamily="34" charset="0"/>
              </a:rPr>
              <a:t>by </a:t>
            </a:r>
            <a:r>
              <a:rPr lang="en-CA" b="1" dirty="0" smtClean="0">
                <a:latin typeface="Calibri" pitchFamily="34" charset="0"/>
              </a:rPr>
              <a:t>CAN</a:t>
            </a:r>
            <a:r>
              <a:rPr lang="en-CA" b="1" i="1" dirty="0" smtClean="0">
                <a:latin typeface="Calibri" pitchFamily="34" charset="0"/>
              </a:rPr>
              <a:t>Sail</a:t>
            </a:r>
            <a:r>
              <a:rPr lang="en-CA" b="1" dirty="0" smtClean="0">
                <a:latin typeface="Calibri" pitchFamily="34" charset="0"/>
              </a:rPr>
              <a:t> implementation?</a:t>
            </a:r>
            <a:endParaRPr lang="en-CA" b="1" dirty="0">
              <a:latin typeface="Calibri" pitchFamily="34" charset="0"/>
            </a:endParaRPr>
          </a:p>
          <a:p>
            <a:r>
              <a:rPr lang="en-CA" sz="1600" b="1" i="1" dirty="0" smtClean="0">
                <a:solidFill>
                  <a:srgbClr val="C00000"/>
                </a:solidFill>
                <a:latin typeface="Calibri" pitchFamily="34" charset="0"/>
              </a:rPr>
              <a:t>Sailors</a:t>
            </a:r>
            <a:r>
              <a:rPr lang="en-CA" sz="1600" b="1" i="1" dirty="0" smtClean="0">
                <a:latin typeface="Calibri" pitchFamily="34" charset="0"/>
              </a:rPr>
              <a:t> </a:t>
            </a:r>
            <a:r>
              <a:rPr lang="en-CA" sz="1600" dirty="0" smtClean="0">
                <a:latin typeface="Calibri" pitchFamily="34" charset="0"/>
              </a:rPr>
              <a:t>in dinghy programs....will experience a new type of fun and learning!</a:t>
            </a:r>
          </a:p>
          <a:p>
            <a:r>
              <a:rPr lang="en-CA" sz="1600" b="1" i="1" dirty="0" smtClean="0">
                <a:solidFill>
                  <a:srgbClr val="C00000"/>
                </a:solidFill>
                <a:latin typeface="Calibri" pitchFamily="34" charset="0"/>
              </a:rPr>
              <a:t>Instructors</a:t>
            </a:r>
            <a:r>
              <a:rPr lang="en-CA" sz="1600" dirty="0" smtClean="0">
                <a:latin typeface="Calibri" pitchFamily="34" charset="0"/>
              </a:rPr>
              <a:t>.... trained in CANSail will access the CANSail Instructor Tools! </a:t>
            </a:r>
          </a:p>
          <a:p>
            <a:r>
              <a:rPr lang="en-CA" sz="1600" b="1" i="1" dirty="0" smtClean="0">
                <a:solidFill>
                  <a:srgbClr val="C00000"/>
                </a:solidFill>
                <a:latin typeface="Calibri" pitchFamily="34" charset="0"/>
              </a:rPr>
              <a:t>Clubs &amp; Sailing Schools</a:t>
            </a:r>
            <a:r>
              <a:rPr lang="en-CA" sz="1600" dirty="0" smtClean="0">
                <a:latin typeface="Calibri" pitchFamily="34" charset="0"/>
              </a:rPr>
              <a:t>..... with CANSail trained Instructors, your club will access tools and guidelines to administer and deliver the programming!   </a:t>
            </a:r>
            <a:endParaRPr lang="en-CA" sz="1600" dirty="0">
              <a:latin typeface="Calibri" pitchFamily="34" charset="0"/>
            </a:endParaRPr>
          </a:p>
          <a:p>
            <a:r>
              <a:rPr lang="en-CA" b="1" dirty="0">
                <a:latin typeface="Calibri" pitchFamily="34" charset="0"/>
              </a:rPr>
              <a:t>Where can I get resources and </a:t>
            </a:r>
            <a:r>
              <a:rPr lang="en-CA" b="1" dirty="0" smtClean="0">
                <a:latin typeface="Calibri" pitchFamily="34" charset="0"/>
              </a:rPr>
              <a:t>tools?</a:t>
            </a:r>
            <a:endParaRPr lang="en-CA" b="1" dirty="0">
              <a:latin typeface="Calibri" pitchFamily="34" charset="0"/>
            </a:endParaRPr>
          </a:p>
          <a:p>
            <a:r>
              <a:rPr lang="en-CA" sz="1600" dirty="0" smtClean="0">
                <a:latin typeface="Calibri" pitchFamily="34" charset="0"/>
              </a:rPr>
              <a:t>This Pack contains guiding resources! Check with your Provincial</a:t>
            </a:r>
          </a:p>
          <a:p>
            <a:r>
              <a:rPr lang="en-CA" sz="1600" dirty="0" smtClean="0">
                <a:latin typeface="Calibri" pitchFamily="34" charset="0"/>
              </a:rPr>
              <a:t>Sailing Association or sailing.ca to find out about accessing </a:t>
            </a:r>
          </a:p>
          <a:p>
            <a:r>
              <a:rPr lang="en-CA" sz="1600" dirty="0" smtClean="0">
                <a:latin typeface="Calibri" pitchFamily="34" charset="0"/>
              </a:rPr>
              <a:t>administrating tools (online checklists &amp; Technical</a:t>
            </a:r>
          </a:p>
          <a:p>
            <a:r>
              <a:rPr lang="en-CA" sz="1600" dirty="0" smtClean="0">
                <a:latin typeface="Calibri" pitchFamily="34" charset="0"/>
              </a:rPr>
              <a:t>Instructor Packs!) and Instructor training opportunities. </a:t>
            </a:r>
            <a:endParaRPr lang="en-CA" sz="1600" dirty="0">
              <a:latin typeface="Calibri" pitchFamily="34" charset="0"/>
            </a:endParaRPr>
          </a:p>
        </p:txBody>
      </p:sp>
      <p:sp>
        <p:nvSpPr>
          <p:cNvPr id="17411" name="Rectangle 3"/>
          <p:cNvSpPr>
            <a:spLocks noChangeArrowheads="1"/>
          </p:cNvSpPr>
          <p:nvPr/>
        </p:nvSpPr>
        <p:spPr bwMode="auto">
          <a:xfrm>
            <a:off x="0" y="250825"/>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
        <p:nvSpPr>
          <p:cNvPr id="17412" name="Rectangle 3"/>
          <p:cNvSpPr>
            <a:spLocks noChangeArrowheads="1"/>
          </p:cNvSpPr>
          <p:nvPr/>
        </p:nvSpPr>
        <p:spPr bwMode="auto">
          <a:xfrm>
            <a:off x="0" y="8604250"/>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
        <p:nvSpPr>
          <p:cNvPr id="8" name="Footer Placeholder 7"/>
          <p:cNvSpPr>
            <a:spLocks noGrp="1"/>
          </p:cNvSpPr>
          <p:nvPr>
            <p:ph type="ftr" sz="quarter" idx="11"/>
          </p:nvPr>
        </p:nvSpPr>
        <p:spPr>
          <a:xfrm>
            <a:off x="2286000" y="8656638"/>
            <a:ext cx="2171700" cy="487362"/>
          </a:xfrm>
        </p:spPr>
        <p:txBody>
          <a:bodyPr/>
          <a:lstStyle/>
          <a:p>
            <a:pPr>
              <a:defRPr/>
            </a:pPr>
            <a:r>
              <a:rPr lang="en-CA" dirty="0"/>
              <a:t>© 2011 CYA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
          <p:cNvSpPr>
            <a:spLocks noChangeArrowheads="1"/>
          </p:cNvSpPr>
          <p:nvPr/>
        </p:nvSpPr>
        <p:spPr bwMode="auto">
          <a:xfrm>
            <a:off x="0" y="179512"/>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
        <p:nvSpPr>
          <p:cNvPr id="74" name="Rounded Rectangle 73"/>
          <p:cNvSpPr/>
          <p:nvPr/>
        </p:nvSpPr>
        <p:spPr>
          <a:xfrm>
            <a:off x="1700808" y="1475656"/>
            <a:ext cx="4032448" cy="15128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pic>
        <p:nvPicPr>
          <p:cNvPr id="19458" name="Picture 29" descr="motion.jpg"/>
          <p:cNvPicPr>
            <a:picLocks noChangeAspect="1" noChangeArrowheads="1"/>
          </p:cNvPicPr>
          <p:nvPr/>
        </p:nvPicPr>
        <p:blipFill>
          <a:blip r:embed="rId2" cstate="print"/>
          <a:srcRect/>
          <a:stretch>
            <a:fillRect/>
          </a:stretch>
        </p:blipFill>
        <p:spPr bwMode="auto">
          <a:xfrm>
            <a:off x="4797152" y="7164288"/>
            <a:ext cx="2276475" cy="1498600"/>
          </a:xfrm>
          <a:prstGeom prst="rect">
            <a:avLst/>
          </a:prstGeom>
          <a:solidFill>
            <a:srgbClr val="FFFFFF"/>
          </a:solidFill>
          <a:ln w="12700">
            <a:solidFill>
              <a:srgbClr val="FFFFFF"/>
            </a:solidFill>
            <a:miter lim="800000"/>
            <a:headEnd/>
            <a:tailEnd/>
          </a:ln>
        </p:spPr>
      </p:pic>
      <p:sp>
        <p:nvSpPr>
          <p:cNvPr id="19459" name="TextBox 26"/>
          <p:cNvSpPr txBox="1">
            <a:spLocks noChangeArrowheads="1"/>
          </p:cNvSpPr>
          <p:nvPr/>
        </p:nvSpPr>
        <p:spPr bwMode="auto">
          <a:xfrm>
            <a:off x="4941168" y="5220072"/>
            <a:ext cx="2071687" cy="1554163"/>
          </a:xfrm>
          <a:prstGeom prst="rect">
            <a:avLst/>
          </a:prstGeom>
          <a:noFill/>
          <a:ln w="9525">
            <a:noFill/>
            <a:miter lim="800000"/>
            <a:headEnd/>
            <a:tailEnd/>
          </a:ln>
        </p:spPr>
        <p:txBody>
          <a:bodyPr>
            <a:spAutoFit/>
          </a:bodyPr>
          <a:lstStyle/>
          <a:p>
            <a:pPr algn="ctr"/>
            <a:r>
              <a:rPr lang="en-CA" sz="3200" b="1" dirty="0">
                <a:solidFill>
                  <a:srgbClr val="AC1E23"/>
                </a:solidFill>
                <a:latin typeface="Calibri" pitchFamily="34" charset="0"/>
              </a:rPr>
              <a:t>CAN</a:t>
            </a:r>
            <a:r>
              <a:rPr lang="en-CA" sz="3200" b="1" i="1" dirty="0">
                <a:solidFill>
                  <a:srgbClr val="AC1E23"/>
                </a:solidFill>
                <a:latin typeface="Calibri" pitchFamily="34" charset="0"/>
              </a:rPr>
              <a:t>Sail </a:t>
            </a:r>
            <a:r>
              <a:rPr lang="en-CA" sz="3200" b="1" dirty="0">
                <a:solidFill>
                  <a:srgbClr val="AC1E23"/>
                </a:solidFill>
                <a:latin typeface="Calibri" pitchFamily="34" charset="0"/>
              </a:rPr>
              <a:t>Program Overview</a:t>
            </a:r>
          </a:p>
        </p:txBody>
      </p:sp>
      <p:sp>
        <p:nvSpPr>
          <p:cNvPr id="29" name="Footer Placeholder 28"/>
          <p:cNvSpPr>
            <a:spLocks noGrp="1"/>
          </p:cNvSpPr>
          <p:nvPr>
            <p:ph type="ftr" sz="quarter" idx="11"/>
          </p:nvPr>
        </p:nvSpPr>
        <p:spPr>
          <a:xfrm>
            <a:off x="2276872" y="8748464"/>
            <a:ext cx="2171700" cy="395536"/>
          </a:xfrm>
        </p:spPr>
        <p:txBody>
          <a:bodyPr/>
          <a:lstStyle/>
          <a:p>
            <a:pPr>
              <a:defRPr/>
            </a:pPr>
            <a:r>
              <a:rPr lang="en-CA" b="1"/>
              <a:t>© 2011 CYA</a:t>
            </a:r>
          </a:p>
        </p:txBody>
      </p:sp>
      <p:sp>
        <p:nvSpPr>
          <p:cNvPr id="55" name="Rounded Rectangle 54"/>
          <p:cNvSpPr>
            <a:spLocks noChangeArrowheads="1"/>
          </p:cNvSpPr>
          <p:nvPr/>
        </p:nvSpPr>
        <p:spPr bwMode="auto">
          <a:xfrm>
            <a:off x="476672" y="1619672"/>
            <a:ext cx="1223963" cy="431800"/>
          </a:xfrm>
          <a:prstGeom prst="roundRect">
            <a:avLst>
              <a:gd name="adj" fmla="val 16667"/>
            </a:avLst>
          </a:prstGeom>
          <a:noFill/>
          <a:ln w="25400" algn="ctr">
            <a:solidFill>
              <a:srgbClr val="AC1E23"/>
            </a:solidFill>
            <a:round/>
            <a:headEnd/>
            <a:tailEnd/>
          </a:ln>
        </p:spPr>
        <p:txBody>
          <a:bodyPr anchor="ctr"/>
          <a:lstStyle/>
          <a:p>
            <a:pPr algn="ctr" fontAlgn="auto">
              <a:spcBef>
                <a:spcPts val="0"/>
              </a:spcBef>
              <a:spcAft>
                <a:spcPts val="0"/>
              </a:spcAft>
              <a:defRPr/>
            </a:pPr>
            <a:endParaRPr lang="en-CA" b="1">
              <a:solidFill>
                <a:schemeClr val="lt1"/>
              </a:solidFill>
              <a:latin typeface="+mn-lt"/>
              <a:cs typeface="+mn-cs"/>
            </a:endParaRPr>
          </a:p>
        </p:txBody>
      </p:sp>
      <p:sp>
        <p:nvSpPr>
          <p:cNvPr id="56" name="Rounded Rectangle 55"/>
          <p:cNvSpPr>
            <a:spLocks noChangeArrowheads="1"/>
          </p:cNvSpPr>
          <p:nvPr/>
        </p:nvSpPr>
        <p:spPr bwMode="auto">
          <a:xfrm>
            <a:off x="476672" y="2339752"/>
            <a:ext cx="1223963" cy="431800"/>
          </a:xfrm>
          <a:prstGeom prst="roundRect">
            <a:avLst>
              <a:gd name="adj" fmla="val 16667"/>
            </a:avLst>
          </a:prstGeom>
          <a:noFill/>
          <a:ln w="25400" algn="ctr">
            <a:solidFill>
              <a:srgbClr val="AC1E23"/>
            </a:solidFill>
            <a:round/>
            <a:headEnd/>
            <a:tailEnd/>
          </a:ln>
        </p:spPr>
        <p:txBody>
          <a:bodyPr anchor="ctr"/>
          <a:lstStyle/>
          <a:p>
            <a:pPr algn="ctr" fontAlgn="auto">
              <a:spcBef>
                <a:spcPts val="0"/>
              </a:spcBef>
              <a:spcAft>
                <a:spcPts val="0"/>
              </a:spcAft>
              <a:defRPr/>
            </a:pPr>
            <a:endParaRPr lang="en-CA" b="1">
              <a:solidFill>
                <a:schemeClr val="lt1"/>
              </a:solidFill>
              <a:latin typeface="+mn-lt"/>
              <a:cs typeface="+mn-cs"/>
            </a:endParaRPr>
          </a:p>
        </p:txBody>
      </p:sp>
      <p:sp>
        <p:nvSpPr>
          <p:cNvPr id="57" name="Rounded Rectangle 56"/>
          <p:cNvSpPr>
            <a:spLocks noChangeArrowheads="1"/>
          </p:cNvSpPr>
          <p:nvPr/>
        </p:nvSpPr>
        <p:spPr bwMode="auto">
          <a:xfrm>
            <a:off x="476672" y="3347864"/>
            <a:ext cx="1223963" cy="431800"/>
          </a:xfrm>
          <a:prstGeom prst="roundRect">
            <a:avLst>
              <a:gd name="adj" fmla="val 16667"/>
            </a:avLst>
          </a:prstGeom>
          <a:noFill/>
          <a:ln w="25400" algn="ctr">
            <a:solidFill>
              <a:srgbClr val="AC1E23"/>
            </a:solidFill>
            <a:round/>
            <a:headEnd/>
            <a:tailEnd/>
          </a:ln>
        </p:spPr>
        <p:txBody>
          <a:bodyPr anchor="ctr"/>
          <a:lstStyle/>
          <a:p>
            <a:pPr algn="ctr" fontAlgn="auto">
              <a:spcBef>
                <a:spcPts val="0"/>
              </a:spcBef>
              <a:spcAft>
                <a:spcPts val="0"/>
              </a:spcAft>
              <a:defRPr/>
            </a:pPr>
            <a:endParaRPr lang="en-CA" b="1">
              <a:solidFill>
                <a:schemeClr val="lt1"/>
              </a:solidFill>
              <a:latin typeface="+mn-lt"/>
              <a:cs typeface="+mn-cs"/>
            </a:endParaRPr>
          </a:p>
        </p:txBody>
      </p:sp>
      <p:sp>
        <p:nvSpPr>
          <p:cNvPr id="58" name="Rounded Rectangle 57"/>
          <p:cNvSpPr>
            <a:spLocks noChangeArrowheads="1"/>
          </p:cNvSpPr>
          <p:nvPr/>
        </p:nvSpPr>
        <p:spPr bwMode="auto">
          <a:xfrm>
            <a:off x="476672" y="3995936"/>
            <a:ext cx="1223963" cy="431800"/>
          </a:xfrm>
          <a:prstGeom prst="roundRect">
            <a:avLst>
              <a:gd name="adj" fmla="val 16667"/>
            </a:avLst>
          </a:prstGeom>
          <a:noFill/>
          <a:ln w="25400" algn="ctr">
            <a:solidFill>
              <a:srgbClr val="AC1E23"/>
            </a:solidFill>
            <a:round/>
            <a:headEnd/>
            <a:tailEnd/>
          </a:ln>
        </p:spPr>
        <p:txBody>
          <a:bodyPr anchor="ctr"/>
          <a:lstStyle/>
          <a:p>
            <a:pPr algn="ctr" fontAlgn="auto">
              <a:spcBef>
                <a:spcPts val="0"/>
              </a:spcBef>
              <a:spcAft>
                <a:spcPts val="0"/>
              </a:spcAft>
              <a:defRPr/>
            </a:pPr>
            <a:endParaRPr lang="en-CA" b="1">
              <a:solidFill>
                <a:schemeClr val="lt1"/>
              </a:solidFill>
              <a:latin typeface="+mn-lt"/>
              <a:cs typeface="+mn-cs"/>
            </a:endParaRPr>
          </a:p>
        </p:txBody>
      </p:sp>
      <p:sp>
        <p:nvSpPr>
          <p:cNvPr id="59" name="Rounded Rectangle 58"/>
          <p:cNvSpPr>
            <a:spLocks noChangeArrowheads="1"/>
          </p:cNvSpPr>
          <p:nvPr/>
        </p:nvSpPr>
        <p:spPr bwMode="auto">
          <a:xfrm>
            <a:off x="476672" y="5004048"/>
            <a:ext cx="1223963" cy="431800"/>
          </a:xfrm>
          <a:prstGeom prst="roundRect">
            <a:avLst>
              <a:gd name="adj" fmla="val 16667"/>
            </a:avLst>
          </a:prstGeom>
          <a:noFill/>
          <a:ln w="25400" algn="ctr">
            <a:solidFill>
              <a:srgbClr val="AC1E23"/>
            </a:solidFill>
            <a:round/>
            <a:headEnd/>
            <a:tailEnd/>
          </a:ln>
        </p:spPr>
        <p:txBody>
          <a:bodyPr anchor="ctr"/>
          <a:lstStyle/>
          <a:p>
            <a:pPr algn="ctr" fontAlgn="auto">
              <a:spcBef>
                <a:spcPts val="0"/>
              </a:spcBef>
              <a:spcAft>
                <a:spcPts val="0"/>
              </a:spcAft>
              <a:defRPr/>
            </a:pPr>
            <a:endParaRPr lang="en-CA" b="1">
              <a:solidFill>
                <a:schemeClr val="lt1"/>
              </a:solidFill>
              <a:latin typeface="+mn-lt"/>
              <a:cs typeface="+mn-cs"/>
            </a:endParaRPr>
          </a:p>
        </p:txBody>
      </p:sp>
      <p:sp>
        <p:nvSpPr>
          <p:cNvPr id="60" name="Rounded Rectangle 59"/>
          <p:cNvSpPr>
            <a:spLocks noChangeArrowheads="1"/>
          </p:cNvSpPr>
          <p:nvPr/>
        </p:nvSpPr>
        <p:spPr bwMode="auto">
          <a:xfrm>
            <a:off x="476250" y="5724525"/>
            <a:ext cx="1223963" cy="431800"/>
          </a:xfrm>
          <a:prstGeom prst="roundRect">
            <a:avLst>
              <a:gd name="adj" fmla="val 16667"/>
            </a:avLst>
          </a:prstGeom>
          <a:noFill/>
          <a:ln w="25400" algn="ctr">
            <a:solidFill>
              <a:srgbClr val="AC1E23"/>
            </a:solidFill>
            <a:round/>
            <a:headEnd/>
            <a:tailEnd/>
          </a:ln>
        </p:spPr>
        <p:txBody>
          <a:bodyPr anchor="ctr"/>
          <a:lstStyle/>
          <a:p>
            <a:pPr algn="ctr" fontAlgn="auto">
              <a:spcBef>
                <a:spcPts val="0"/>
              </a:spcBef>
              <a:spcAft>
                <a:spcPts val="0"/>
              </a:spcAft>
              <a:defRPr/>
            </a:pPr>
            <a:endParaRPr lang="en-CA" b="1">
              <a:solidFill>
                <a:schemeClr val="lt1"/>
              </a:solidFill>
              <a:latin typeface="+mn-lt"/>
              <a:cs typeface="+mn-cs"/>
            </a:endParaRPr>
          </a:p>
        </p:txBody>
      </p:sp>
      <p:sp>
        <p:nvSpPr>
          <p:cNvPr id="61" name="Rounded Rectangle 60"/>
          <p:cNvSpPr>
            <a:spLocks noChangeArrowheads="1"/>
          </p:cNvSpPr>
          <p:nvPr/>
        </p:nvSpPr>
        <p:spPr bwMode="auto">
          <a:xfrm>
            <a:off x="404664" y="6732240"/>
            <a:ext cx="1584176" cy="647700"/>
          </a:xfrm>
          <a:prstGeom prst="roundRect">
            <a:avLst>
              <a:gd name="adj" fmla="val 16667"/>
            </a:avLst>
          </a:prstGeom>
          <a:noFill/>
          <a:ln w="25400" algn="ctr">
            <a:solidFill>
              <a:srgbClr val="AC1E23"/>
            </a:solidFill>
            <a:round/>
            <a:headEnd/>
            <a:tailEnd/>
          </a:ln>
        </p:spPr>
        <p:txBody>
          <a:bodyPr anchor="ctr"/>
          <a:lstStyle/>
          <a:p>
            <a:pPr algn="ctr" fontAlgn="auto">
              <a:spcBef>
                <a:spcPts val="0"/>
              </a:spcBef>
              <a:spcAft>
                <a:spcPts val="0"/>
              </a:spcAft>
              <a:defRPr/>
            </a:pPr>
            <a:endParaRPr lang="en-CA" b="1">
              <a:solidFill>
                <a:schemeClr val="lt1"/>
              </a:solidFill>
              <a:latin typeface="+mn-lt"/>
              <a:cs typeface="+mn-cs"/>
            </a:endParaRPr>
          </a:p>
        </p:txBody>
      </p:sp>
      <p:sp>
        <p:nvSpPr>
          <p:cNvPr id="19468" name="TextBox 62"/>
          <p:cNvSpPr txBox="1">
            <a:spLocks noChangeArrowheads="1"/>
          </p:cNvSpPr>
          <p:nvPr/>
        </p:nvSpPr>
        <p:spPr bwMode="auto">
          <a:xfrm>
            <a:off x="620688" y="1619672"/>
            <a:ext cx="1079500" cy="366712"/>
          </a:xfrm>
          <a:prstGeom prst="rect">
            <a:avLst/>
          </a:prstGeom>
          <a:noFill/>
          <a:ln w="9525">
            <a:noFill/>
            <a:miter lim="800000"/>
            <a:headEnd/>
            <a:tailEnd/>
          </a:ln>
        </p:spPr>
        <p:txBody>
          <a:bodyPr>
            <a:spAutoFit/>
          </a:bodyPr>
          <a:lstStyle/>
          <a:p>
            <a:r>
              <a:rPr lang="en-CA" dirty="0">
                <a:latin typeface="Calibri" pitchFamily="34" charset="0"/>
              </a:rPr>
              <a:t>CAN</a:t>
            </a:r>
            <a:r>
              <a:rPr lang="en-CA" i="1" dirty="0">
                <a:latin typeface="Calibri" pitchFamily="34" charset="0"/>
              </a:rPr>
              <a:t>Sail</a:t>
            </a:r>
            <a:r>
              <a:rPr lang="en-CA" dirty="0">
                <a:latin typeface="Calibri" pitchFamily="34" charset="0"/>
              </a:rPr>
              <a:t> 1</a:t>
            </a:r>
          </a:p>
        </p:txBody>
      </p:sp>
      <p:sp>
        <p:nvSpPr>
          <p:cNvPr id="19469" name="TextBox 63"/>
          <p:cNvSpPr txBox="1">
            <a:spLocks noChangeArrowheads="1"/>
          </p:cNvSpPr>
          <p:nvPr/>
        </p:nvSpPr>
        <p:spPr bwMode="auto">
          <a:xfrm>
            <a:off x="548680" y="3347864"/>
            <a:ext cx="1079500" cy="366713"/>
          </a:xfrm>
          <a:prstGeom prst="rect">
            <a:avLst/>
          </a:prstGeom>
          <a:noFill/>
          <a:ln w="9525">
            <a:noFill/>
            <a:miter lim="800000"/>
            <a:headEnd/>
            <a:tailEnd/>
          </a:ln>
        </p:spPr>
        <p:txBody>
          <a:bodyPr>
            <a:spAutoFit/>
          </a:bodyPr>
          <a:lstStyle/>
          <a:p>
            <a:r>
              <a:rPr lang="en-CA" dirty="0">
                <a:latin typeface="Calibri" pitchFamily="34" charset="0"/>
              </a:rPr>
              <a:t>CAN</a:t>
            </a:r>
            <a:r>
              <a:rPr lang="en-CA" i="1" dirty="0">
                <a:latin typeface="Calibri" pitchFamily="34" charset="0"/>
              </a:rPr>
              <a:t>Sail</a:t>
            </a:r>
            <a:r>
              <a:rPr lang="en-CA" dirty="0">
                <a:latin typeface="Calibri" pitchFamily="34" charset="0"/>
              </a:rPr>
              <a:t> 3</a:t>
            </a:r>
          </a:p>
        </p:txBody>
      </p:sp>
      <p:sp>
        <p:nvSpPr>
          <p:cNvPr id="19470" name="TextBox 64"/>
          <p:cNvSpPr txBox="1">
            <a:spLocks noChangeArrowheads="1"/>
          </p:cNvSpPr>
          <p:nvPr/>
        </p:nvSpPr>
        <p:spPr bwMode="auto">
          <a:xfrm>
            <a:off x="548680" y="2339752"/>
            <a:ext cx="1079500" cy="366712"/>
          </a:xfrm>
          <a:prstGeom prst="rect">
            <a:avLst/>
          </a:prstGeom>
          <a:noFill/>
          <a:ln w="9525">
            <a:noFill/>
            <a:miter lim="800000"/>
            <a:headEnd/>
            <a:tailEnd/>
          </a:ln>
        </p:spPr>
        <p:txBody>
          <a:bodyPr>
            <a:spAutoFit/>
          </a:bodyPr>
          <a:lstStyle/>
          <a:p>
            <a:r>
              <a:rPr lang="en-CA" dirty="0">
                <a:latin typeface="Calibri" pitchFamily="34" charset="0"/>
              </a:rPr>
              <a:t>CAN</a:t>
            </a:r>
            <a:r>
              <a:rPr lang="en-CA" i="1" dirty="0">
                <a:latin typeface="Calibri" pitchFamily="34" charset="0"/>
              </a:rPr>
              <a:t>Sail</a:t>
            </a:r>
            <a:r>
              <a:rPr lang="en-CA" dirty="0">
                <a:latin typeface="Calibri" pitchFamily="34" charset="0"/>
              </a:rPr>
              <a:t> 2</a:t>
            </a:r>
          </a:p>
        </p:txBody>
      </p:sp>
      <p:sp>
        <p:nvSpPr>
          <p:cNvPr id="19471" name="TextBox 65"/>
          <p:cNvSpPr txBox="1">
            <a:spLocks noChangeArrowheads="1"/>
          </p:cNvSpPr>
          <p:nvPr/>
        </p:nvSpPr>
        <p:spPr bwMode="auto">
          <a:xfrm>
            <a:off x="548680" y="4067944"/>
            <a:ext cx="1079500" cy="368300"/>
          </a:xfrm>
          <a:prstGeom prst="rect">
            <a:avLst/>
          </a:prstGeom>
          <a:noFill/>
          <a:ln w="9525">
            <a:noFill/>
            <a:miter lim="800000"/>
            <a:headEnd/>
            <a:tailEnd/>
          </a:ln>
        </p:spPr>
        <p:txBody>
          <a:bodyPr>
            <a:spAutoFit/>
          </a:bodyPr>
          <a:lstStyle/>
          <a:p>
            <a:r>
              <a:rPr lang="en-CA" dirty="0">
                <a:latin typeface="Calibri" pitchFamily="34" charset="0"/>
              </a:rPr>
              <a:t>CAN</a:t>
            </a:r>
            <a:r>
              <a:rPr lang="en-CA" i="1" dirty="0">
                <a:latin typeface="Calibri" pitchFamily="34" charset="0"/>
              </a:rPr>
              <a:t>Sail</a:t>
            </a:r>
            <a:r>
              <a:rPr lang="en-CA" dirty="0">
                <a:latin typeface="Calibri" pitchFamily="34" charset="0"/>
              </a:rPr>
              <a:t> 4</a:t>
            </a:r>
          </a:p>
        </p:txBody>
      </p:sp>
      <p:sp>
        <p:nvSpPr>
          <p:cNvPr id="19472" name="TextBox 66"/>
          <p:cNvSpPr txBox="1">
            <a:spLocks noChangeArrowheads="1"/>
          </p:cNvSpPr>
          <p:nvPr/>
        </p:nvSpPr>
        <p:spPr bwMode="auto">
          <a:xfrm>
            <a:off x="548680" y="5004048"/>
            <a:ext cx="1079500" cy="366712"/>
          </a:xfrm>
          <a:prstGeom prst="rect">
            <a:avLst/>
          </a:prstGeom>
          <a:noFill/>
          <a:ln w="9525">
            <a:noFill/>
            <a:miter lim="800000"/>
            <a:headEnd/>
            <a:tailEnd/>
          </a:ln>
        </p:spPr>
        <p:txBody>
          <a:bodyPr>
            <a:spAutoFit/>
          </a:bodyPr>
          <a:lstStyle/>
          <a:p>
            <a:r>
              <a:rPr lang="en-CA" dirty="0">
                <a:latin typeface="Calibri" pitchFamily="34" charset="0"/>
              </a:rPr>
              <a:t>CAN</a:t>
            </a:r>
            <a:r>
              <a:rPr lang="en-CA" i="1" dirty="0">
                <a:latin typeface="Calibri" pitchFamily="34" charset="0"/>
              </a:rPr>
              <a:t>Sail</a:t>
            </a:r>
            <a:r>
              <a:rPr lang="en-CA" dirty="0">
                <a:latin typeface="Calibri" pitchFamily="34" charset="0"/>
              </a:rPr>
              <a:t> 5</a:t>
            </a:r>
          </a:p>
        </p:txBody>
      </p:sp>
      <p:sp>
        <p:nvSpPr>
          <p:cNvPr id="19473" name="TextBox 67"/>
          <p:cNvSpPr txBox="1">
            <a:spLocks noChangeArrowheads="1"/>
          </p:cNvSpPr>
          <p:nvPr/>
        </p:nvSpPr>
        <p:spPr bwMode="auto">
          <a:xfrm>
            <a:off x="549275" y="5724525"/>
            <a:ext cx="1079500" cy="368300"/>
          </a:xfrm>
          <a:prstGeom prst="rect">
            <a:avLst/>
          </a:prstGeom>
          <a:noFill/>
          <a:ln w="9525">
            <a:noFill/>
            <a:miter lim="800000"/>
            <a:headEnd/>
            <a:tailEnd/>
          </a:ln>
        </p:spPr>
        <p:txBody>
          <a:bodyPr>
            <a:spAutoFit/>
          </a:bodyPr>
          <a:lstStyle/>
          <a:p>
            <a:r>
              <a:rPr lang="en-CA" dirty="0">
                <a:latin typeface="Calibri" pitchFamily="34" charset="0"/>
              </a:rPr>
              <a:t>CAN</a:t>
            </a:r>
            <a:r>
              <a:rPr lang="en-CA" i="1" dirty="0">
                <a:latin typeface="Calibri" pitchFamily="34" charset="0"/>
              </a:rPr>
              <a:t>Sail</a:t>
            </a:r>
            <a:r>
              <a:rPr lang="en-CA" dirty="0">
                <a:latin typeface="Calibri" pitchFamily="34" charset="0"/>
              </a:rPr>
              <a:t> 6</a:t>
            </a:r>
          </a:p>
        </p:txBody>
      </p:sp>
      <p:sp>
        <p:nvSpPr>
          <p:cNvPr id="19474" name="TextBox 68"/>
          <p:cNvSpPr txBox="1">
            <a:spLocks noChangeArrowheads="1"/>
          </p:cNvSpPr>
          <p:nvPr/>
        </p:nvSpPr>
        <p:spPr bwMode="auto">
          <a:xfrm>
            <a:off x="404664" y="6732240"/>
            <a:ext cx="1656184" cy="584775"/>
          </a:xfrm>
          <a:prstGeom prst="rect">
            <a:avLst/>
          </a:prstGeom>
          <a:noFill/>
          <a:ln w="9525">
            <a:noFill/>
            <a:miter lim="800000"/>
            <a:headEnd/>
            <a:tailEnd/>
          </a:ln>
        </p:spPr>
        <p:txBody>
          <a:bodyPr wrap="square">
            <a:spAutoFit/>
          </a:bodyPr>
          <a:lstStyle/>
          <a:p>
            <a:pPr algn="ctr"/>
            <a:r>
              <a:rPr lang="en-CA" sz="1400" dirty="0" smtClean="0">
                <a:latin typeface="Calibri" pitchFamily="34" charset="0"/>
              </a:rPr>
              <a:t>CAN</a:t>
            </a:r>
            <a:r>
              <a:rPr lang="en-CA" sz="1400" i="1" dirty="0" smtClean="0">
                <a:latin typeface="Calibri" pitchFamily="34" charset="0"/>
              </a:rPr>
              <a:t>Sail</a:t>
            </a:r>
            <a:r>
              <a:rPr lang="en-CA" sz="1600" i="1" dirty="0" smtClean="0">
                <a:latin typeface="Calibri" pitchFamily="34" charset="0"/>
              </a:rPr>
              <a:t> </a:t>
            </a:r>
          </a:p>
          <a:p>
            <a:r>
              <a:rPr lang="en-CA" sz="1600" dirty="0" smtClean="0">
                <a:latin typeface="Calibri" pitchFamily="34" charset="0"/>
              </a:rPr>
              <a:t>Chutes &amp; Wires 1</a:t>
            </a:r>
            <a:endParaRPr lang="en-CA" sz="1600" dirty="0">
              <a:latin typeface="Calibri" pitchFamily="34" charset="0"/>
            </a:endParaRPr>
          </a:p>
        </p:txBody>
      </p:sp>
      <p:sp>
        <p:nvSpPr>
          <p:cNvPr id="73" name="Rounded Rectangle 72"/>
          <p:cNvSpPr>
            <a:spLocks noChangeArrowheads="1"/>
          </p:cNvSpPr>
          <p:nvPr/>
        </p:nvSpPr>
        <p:spPr bwMode="auto">
          <a:xfrm>
            <a:off x="404664" y="7524328"/>
            <a:ext cx="1584176" cy="577280"/>
          </a:xfrm>
          <a:prstGeom prst="roundRect">
            <a:avLst>
              <a:gd name="adj" fmla="val 16667"/>
            </a:avLst>
          </a:prstGeom>
          <a:noFill/>
          <a:ln w="25400" algn="ctr">
            <a:solidFill>
              <a:srgbClr val="AC1E23"/>
            </a:solidFill>
            <a:round/>
            <a:headEnd/>
            <a:tailEnd/>
          </a:ln>
        </p:spPr>
        <p:txBody>
          <a:bodyPr anchor="ctr"/>
          <a:lstStyle/>
          <a:p>
            <a:pPr algn="ctr" fontAlgn="auto">
              <a:spcBef>
                <a:spcPts val="0"/>
              </a:spcBef>
              <a:spcAft>
                <a:spcPts val="0"/>
              </a:spcAft>
              <a:defRPr/>
            </a:pPr>
            <a:endParaRPr lang="en-CA" b="1">
              <a:solidFill>
                <a:schemeClr val="lt1"/>
              </a:solidFill>
              <a:latin typeface="+mn-lt"/>
              <a:cs typeface="+mn-cs"/>
            </a:endParaRPr>
          </a:p>
        </p:txBody>
      </p:sp>
      <p:sp>
        <p:nvSpPr>
          <p:cNvPr id="19477" name="Rectangle 74"/>
          <p:cNvSpPr>
            <a:spLocks noChangeArrowheads="1"/>
          </p:cNvSpPr>
          <p:nvPr/>
        </p:nvSpPr>
        <p:spPr bwMode="auto">
          <a:xfrm>
            <a:off x="1700808" y="1763688"/>
            <a:ext cx="3744416" cy="923330"/>
          </a:xfrm>
          <a:prstGeom prst="rect">
            <a:avLst/>
          </a:prstGeom>
          <a:noFill/>
          <a:ln w="9525">
            <a:noFill/>
            <a:miter lim="800000"/>
            <a:headEnd/>
            <a:tailEnd/>
          </a:ln>
        </p:spPr>
        <p:txBody>
          <a:bodyPr wrap="square">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a:latin typeface="Calibri" pitchFamily="34" charset="0"/>
              </a:rPr>
              <a:t>Fundamental skill </a:t>
            </a:r>
            <a:r>
              <a:rPr lang="en-CA" dirty="0" smtClean="0">
                <a:latin typeface="Calibri" pitchFamily="34" charset="0"/>
              </a:rPr>
              <a:t>acquisition in </a:t>
            </a:r>
            <a:r>
              <a:rPr lang="en-CA" dirty="0">
                <a:latin typeface="Calibri" pitchFamily="34" charset="0"/>
              </a:rPr>
              <a:t>any type of boat (single / double handed</a:t>
            </a:r>
            <a:r>
              <a:rPr lang="en-CA" dirty="0" smtClean="0">
                <a:latin typeface="Calibri" pitchFamily="34"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i="1" dirty="0" smtClean="0">
                <a:latin typeface="Calibri" pitchFamily="34" charset="0"/>
              </a:rPr>
              <a:t>Fundamental </a:t>
            </a:r>
            <a:r>
              <a:rPr lang="en-CA" i="1" dirty="0">
                <a:latin typeface="Calibri" pitchFamily="34" charset="0"/>
              </a:rPr>
              <a:t>stage of the LTSD.</a:t>
            </a:r>
          </a:p>
        </p:txBody>
      </p:sp>
      <p:sp>
        <p:nvSpPr>
          <p:cNvPr id="77" name="Rounded Rectangle 76"/>
          <p:cNvSpPr/>
          <p:nvPr/>
        </p:nvSpPr>
        <p:spPr>
          <a:xfrm>
            <a:off x="1700808" y="467544"/>
            <a:ext cx="3600450" cy="86436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19479" name="TextBox 77"/>
          <p:cNvSpPr txBox="1">
            <a:spLocks noChangeArrowheads="1"/>
          </p:cNvSpPr>
          <p:nvPr/>
        </p:nvSpPr>
        <p:spPr bwMode="auto">
          <a:xfrm>
            <a:off x="548680" y="755576"/>
            <a:ext cx="1079500" cy="584775"/>
          </a:xfrm>
          <a:prstGeom prst="rect">
            <a:avLst/>
          </a:prstGeom>
          <a:noFill/>
          <a:ln w="9525">
            <a:noFill/>
            <a:miter lim="800000"/>
            <a:headEnd/>
            <a:tailEnd/>
          </a:ln>
        </p:spPr>
        <p:txBody>
          <a:bodyPr>
            <a:spAutoFit/>
          </a:bodyPr>
          <a:lstStyle/>
          <a:p>
            <a:pPr algn="ctr"/>
            <a:r>
              <a:rPr lang="en-CA" sz="1400" dirty="0" smtClean="0">
                <a:latin typeface="Calibri" pitchFamily="34" charset="0"/>
              </a:rPr>
              <a:t>CAN</a:t>
            </a:r>
            <a:r>
              <a:rPr lang="en-CA" sz="1400" i="1" dirty="0" smtClean="0">
                <a:latin typeface="Calibri" pitchFamily="34" charset="0"/>
              </a:rPr>
              <a:t>Sail</a:t>
            </a:r>
            <a:r>
              <a:rPr lang="en-CA" sz="1400" dirty="0" smtClean="0">
                <a:latin typeface="Calibri" pitchFamily="34" charset="0"/>
              </a:rPr>
              <a:t> </a:t>
            </a:r>
            <a:r>
              <a:rPr lang="en-CA" dirty="0" err="1" smtClean="0">
                <a:latin typeface="Calibri" pitchFamily="34" charset="0"/>
              </a:rPr>
              <a:t>Wetfeet</a:t>
            </a:r>
            <a:endParaRPr lang="en-CA" dirty="0">
              <a:latin typeface="Calibri" pitchFamily="34" charset="0"/>
            </a:endParaRPr>
          </a:p>
        </p:txBody>
      </p:sp>
      <p:sp>
        <p:nvSpPr>
          <p:cNvPr id="79" name="Rounded Rectangle 78"/>
          <p:cNvSpPr>
            <a:spLocks noChangeArrowheads="1"/>
          </p:cNvSpPr>
          <p:nvPr/>
        </p:nvSpPr>
        <p:spPr bwMode="auto">
          <a:xfrm>
            <a:off x="476672" y="683568"/>
            <a:ext cx="1223541" cy="576461"/>
          </a:xfrm>
          <a:prstGeom prst="roundRect">
            <a:avLst>
              <a:gd name="adj" fmla="val 16667"/>
            </a:avLst>
          </a:prstGeom>
          <a:noFill/>
          <a:ln w="25400" algn="ctr">
            <a:solidFill>
              <a:srgbClr val="AC1E23"/>
            </a:solidFill>
            <a:round/>
            <a:headEnd/>
            <a:tailEnd/>
          </a:ln>
        </p:spPr>
        <p:txBody>
          <a:bodyPr anchor="ctr"/>
          <a:lstStyle/>
          <a:p>
            <a:pPr algn="ctr" fontAlgn="auto">
              <a:spcBef>
                <a:spcPts val="0"/>
              </a:spcBef>
              <a:spcAft>
                <a:spcPts val="0"/>
              </a:spcAft>
              <a:defRPr/>
            </a:pPr>
            <a:endParaRPr lang="en-CA" b="1">
              <a:solidFill>
                <a:schemeClr val="lt1"/>
              </a:solidFill>
              <a:latin typeface="+mn-lt"/>
              <a:cs typeface="+mn-cs"/>
            </a:endParaRPr>
          </a:p>
        </p:txBody>
      </p:sp>
      <p:sp>
        <p:nvSpPr>
          <p:cNvPr id="80" name="Rounded Rectangle 79"/>
          <p:cNvSpPr/>
          <p:nvPr/>
        </p:nvSpPr>
        <p:spPr>
          <a:xfrm>
            <a:off x="1700212" y="3132138"/>
            <a:ext cx="4033044" cy="15113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19482" name="Rectangle 81"/>
          <p:cNvSpPr>
            <a:spLocks noChangeArrowheads="1"/>
          </p:cNvSpPr>
          <p:nvPr/>
        </p:nvSpPr>
        <p:spPr bwMode="auto">
          <a:xfrm>
            <a:off x="1772816" y="3419872"/>
            <a:ext cx="3816002" cy="923330"/>
          </a:xfrm>
          <a:prstGeom prst="rect">
            <a:avLst/>
          </a:prstGeom>
          <a:noFill/>
          <a:ln w="9525">
            <a:noFill/>
            <a:miter lim="800000"/>
            <a:headEnd/>
            <a:tailEnd/>
          </a:ln>
        </p:spPr>
        <p:txBody>
          <a:bodyPr wrap="square">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a:latin typeface="Calibri" pitchFamily="34" charset="0"/>
              </a:rPr>
              <a:t>Applied skill </a:t>
            </a:r>
            <a:r>
              <a:rPr lang="en-CA" dirty="0" smtClean="0">
                <a:latin typeface="Calibri" pitchFamily="34" charset="0"/>
              </a:rPr>
              <a:t>acquisition in </a:t>
            </a:r>
            <a:r>
              <a:rPr lang="en-CA" dirty="0">
                <a:latin typeface="Calibri" pitchFamily="34" charset="0"/>
              </a:rPr>
              <a:t>any type of </a:t>
            </a:r>
            <a:endParaRPr lang="en-CA" dirty="0" smtClean="0">
              <a:latin typeface="Calibri" pitchFamily="34"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Calibri" pitchFamily="34" charset="0"/>
              </a:rPr>
              <a:t>boat </a:t>
            </a:r>
            <a:r>
              <a:rPr lang="en-CA" dirty="0">
                <a:latin typeface="Calibri" pitchFamily="34" charset="0"/>
              </a:rPr>
              <a:t>(single / </a:t>
            </a:r>
            <a:r>
              <a:rPr lang="en-CA" dirty="0" smtClean="0">
                <a:latin typeface="Calibri" pitchFamily="34" charset="0"/>
              </a:rPr>
              <a:t>double handed)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i="1" dirty="0" smtClean="0">
                <a:latin typeface="Calibri" pitchFamily="34" charset="0"/>
              </a:rPr>
              <a:t>Learn </a:t>
            </a:r>
            <a:r>
              <a:rPr lang="en-CA" i="1" dirty="0">
                <a:latin typeface="Calibri" pitchFamily="34" charset="0"/>
              </a:rPr>
              <a:t>to Sail Fast! stage of the LTSD.</a:t>
            </a:r>
          </a:p>
        </p:txBody>
      </p:sp>
      <p:sp>
        <p:nvSpPr>
          <p:cNvPr id="83" name="Rounded Rectangle 82"/>
          <p:cNvSpPr/>
          <p:nvPr/>
        </p:nvSpPr>
        <p:spPr>
          <a:xfrm>
            <a:off x="1700213" y="4787900"/>
            <a:ext cx="3313112" cy="15128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19484" name="Rectangle 84"/>
          <p:cNvSpPr>
            <a:spLocks noChangeArrowheads="1"/>
          </p:cNvSpPr>
          <p:nvPr/>
        </p:nvSpPr>
        <p:spPr bwMode="auto">
          <a:xfrm>
            <a:off x="1773238" y="4859338"/>
            <a:ext cx="3167930" cy="1200329"/>
          </a:xfrm>
          <a:prstGeom prst="rect">
            <a:avLst/>
          </a:prstGeom>
          <a:noFill/>
          <a:ln w="9525">
            <a:noFill/>
            <a:miter lim="800000"/>
            <a:headEnd/>
            <a:tailEnd/>
          </a:ln>
        </p:spPr>
        <p:txBody>
          <a:bodyPr wrap="square">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a:latin typeface="Calibri" pitchFamily="34" charset="0"/>
              </a:rPr>
              <a:t>Applied skill consolidation in any type of boat (single / double handed</a:t>
            </a:r>
            <a:r>
              <a:rPr lang="en-CA" dirty="0" smtClean="0">
                <a:latin typeface="Calibri" pitchFamily="34"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i="1" dirty="0" smtClean="0">
                <a:latin typeface="Calibri" pitchFamily="34" charset="0"/>
              </a:rPr>
              <a:t>Learn </a:t>
            </a:r>
            <a:r>
              <a:rPr lang="en-CA" i="1" dirty="0">
                <a:latin typeface="Calibri" pitchFamily="34" charset="0"/>
              </a:rPr>
              <a:t>to Train stage of the LTSD.</a:t>
            </a:r>
          </a:p>
        </p:txBody>
      </p:sp>
      <p:sp>
        <p:nvSpPr>
          <p:cNvPr id="19485" name="Rectangle 85"/>
          <p:cNvSpPr>
            <a:spLocks noChangeArrowheads="1"/>
          </p:cNvSpPr>
          <p:nvPr/>
        </p:nvSpPr>
        <p:spPr bwMode="auto">
          <a:xfrm>
            <a:off x="1988840" y="6948264"/>
            <a:ext cx="3240360" cy="923330"/>
          </a:xfrm>
          <a:prstGeom prst="rect">
            <a:avLst/>
          </a:prstGeom>
          <a:noFill/>
          <a:ln w="9525">
            <a:noFill/>
            <a:miter lim="800000"/>
            <a:headEnd/>
            <a:tailEnd/>
          </a:ln>
        </p:spPr>
        <p:txBody>
          <a:bodyPr wrap="square">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Calibri" pitchFamily="34" charset="0"/>
              </a:rPr>
              <a:t>Specialized double </a:t>
            </a:r>
            <a:r>
              <a:rPr lang="en-CA" dirty="0">
                <a:latin typeface="Calibri" pitchFamily="34" charset="0"/>
              </a:rPr>
              <a:t>handed performance skill </a:t>
            </a:r>
            <a:r>
              <a:rPr lang="en-CA" dirty="0" smtClean="0">
                <a:latin typeface="Calibri" pitchFamily="34" charset="0"/>
              </a:rPr>
              <a:t>consolidation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i="1" dirty="0" smtClean="0">
                <a:latin typeface="Calibri" pitchFamily="34" charset="0"/>
              </a:rPr>
              <a:t>Learn  </a:t>
            </a:r>
            <a:r>
              <a:rPr lang="en-CA" i="1" dirty="0">
                <a:latin typeface="Calibri" pitchFamily="34" charset="0"/>
              </a:rPr>
              <a:t>to Train stage of the LTSD. </a:t>
            </a:r>
          </a:p>
        </p:txBody>
      </p:sp>
      <p:sp>
        <p:nvSpPr>
          <p:cNvPr id="87" name="Rounded Rectangle 86"/>
          <p:cNvSpPr/>
          <p:nvPr/>
        </p:nvSpPr>
        <p:spPr>
          <a:xfrm>
            <a:off x="1988840" y="6660232"/>
            <a:ext cx="3168650" cy="15128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19487" name="Rectangle 88"/>
          <p:cNvSpPr>
            <a:spLocks noChangeArrowheads="1"/>
          </p:cNvSpPr>
          <p:nvPr/>
        </p:nvSpPr>
        <p:spPr bwMode="auto">
          <a:xfrm>
            <a:off x="1700808" y="467544"/>
            <a:ext cx="3529012" cy="923330"/>
          </a:xfrm>
          <a:prstGeom prst="rect">
            <a:avLst/>
          </a:prstGeom>
          <a:noFill/>
          <a:ln w="9525">
            <a:noFill/>
            <a:miter lim="800000"/>
            <a:headEnd/>
            <a:tailEnd/>
          </a:ln>
        </p:spPr>
        <p:txBody>
          <a:bodyPr wrap="square">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Calibri" pitchFamily="34" charset="0"/>
              </a:rPr>
              <a:t>Programming specific to ages 5-8 years, in an Optimist Dinghy</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i="1" dirty="0" smtClean="0">
                <a:latin typeface="Calibri" pitchFamily="34" charset="0"/>
              </a:rPr>
              <a:t>Active Start stage of the LTSD </a:t>
            </a:r>
            <a:endParaRPr lang="en-CA" i="1" dirty="0">
              <a:latin typeface="Calibri" pitchFamily="34" charset="0"/>
            </a:endParaRPr>
          </a:p>
        </p:txBody>
      </p:sp>
      <p:sp>
        <p:nvSpPr>
          <p:cNvPr id="33" name="TextBox 68"/>
          <p:cNvSpPr txBox="1">
            <a:spLocks noChangeArrowheads="1"/>
          </p:cNvSpPr>
          <p:nvPr/>
        </p:nvSpPr>
        <p:spPr bwMode="auto">
          <a:xfrm>
            <a:off x="404664" y="7524328"/>
            <a:ext cx="1656184" cy="584775"/>
          </a:xfrm>
          <a:prstGeom prst="rect">
            <a:avLst/>
          </a:prstGeom>
          <a:noFill/>
          <a:ln w="9525">
            <a:noFill/>
            <a:miter lim="800000"/>
            <a:headEnd/>
            <a:tailEnd/>
          </a:ln>
        </p:spPr>
        <p:txBody>
          <a:bodyPr wrap="square">
            <a:spAutoFit/>
          </a:bodyPr>
          <a:lstStyle/>
          <a:p>
            <a:pPr algn="ctr"/>
            <a:r>
              <a:rPr lang="en-CA" sz="1400" dirty="0" smtClean="0">
                <a:latin typeface="Calibri" pitchFamily="34" charset="0"/>
              </a:rPr>
              <a:t>CAN</a:t>
            </a:r>
            <a:r>
              <a:rPr lang="en-CA" sz="1400" i="1" dirty="0" smtClean="0">
                <a:latin typeface="Calibri" pitchFamily="34" charset="0"/>
              </a:rPr>
              <a:t>Sail</a:t>
            </a:r>
            <a:r>
              <a:rPr lang="en-CA" sz="1600" i="1" dirty="0" smtClean="0">
                <a:latin typeface="Calibri" pitchFamily="34" charset="0"/>
              </a:rPr>
              <a:t> </a:t>
            </a:r>
          </a:p>
          <a:p>
            <a:r>
              <a:rPr lang="en-CA" sz="1600" dirty="0" smtClean="0">
                <a:latin typeface="Calibri" pitchFamily="34" charset="0"/>
              </a:rPr>
              <a:t>Chutes &amp; Wires 2</a:t>
            </a:r>
            <a:endParaRPr lang="en-CA" sz="1600" dirty="0">
              <a:latin typeface="Calibri" pitchFamily="34" charset="0"/>
            </a:endParaRPr>
          </a:p>
        </p:txBody>
      </p:sp>
      <p:sp>
        <p:nvSpPr>
          <p:cNvPr id="35" name="Rectangle 3"/>
          <p:cNvSpPr>
            <a:spLocks noChangeArrowheads="1"/>
          </p:cNvSpPr>
          <p:nvPr/>
        </p:nvSpPr>
        <p:spPr bwMode="auto">
          <a:xfrm>
            <a:off x="0" y="8604250"/>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a:spLocks noChangeArrowheads="1"/>
          </p:cNvSpPr>
          <p:nvPr/>
        </p:nvSpPr>
        <p:spPr bwMode="auto">
          <a:xfrm>
            <a:off x="0" y="8604250"/>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pic>
        <p:nvPicPr>
          <p:cNvPr id="20494" name="Picture 15" descr="motion.jpg"/>
          <p:cNvPicPr>
            <a:picLocks noChangeAspect="1" noChangeArrowheads="1"/>
          </p:cNvPicPr>
          <p:nvPr/>
        </p:nvPicPr>
        <p:blipFill>
          <a:blip r:embed="rId2" cstate="print"/>
          <a:srcRect/>
          <a:stretch>
            <a:fillRect/>
          </a:stretch>
        </p:blipFill>
        <p:spPr bwMode="auto">
          <a:xfrm>
            <a:off x="4403725" y="7020272"/>
            <a:ext cx="2454275" cy="1589087"/>
          </a:xfrm>
          <a:prstGeom prst="rect">
            <a:avLst/>
          </a:prstGeom>
          <a:solidFill>
            <a:srgbClr val="FFFFFF"/>
          </a:solidFill>
          <a:ln w="12700">
            <a:solidFill>
              <a:srgbClr val="FFFFFF"/>
            </a:solidFill>
            <a:miter lim="800000"/>
            <a:headEnd/>
            <a:tailEnd/>
          </a:ln>
        </p:spPr>
      </p:pic>
      <p:sp>
        <p:nvSpPr>
          <p:cNvPr id="4" name="Footer Placeholder 3"/>
          <p:cNvSpPr>
            <a:spLocks noGrp="1"/>
          </p:cNvSpPr>
          <p:nvPr>
            <p:ph type="ftr" sz="quarter" idx="11"/>
          </p:nvPr>
        </p:nvSpPr>
        <p:spPr>
          <a:xfrm>
            <a:off x="2276872" y="8748464"/>
            <a:ext cx="2171700" cy="395536"/>
          </a:xfrm>
        </p:spPr>
        <p:txBody>
          <a:bodyPr/>
          <a:lstStyle/>
          <a:p>
            <a:pPr>
              <a:defRPr/>
            </a:pPr>
            <a:r>
              <a:rPr lang="en-CA" dirty="0"/>
              <a:t>© 2011 CYA</a:t>
            </a:r>
          </a:p>
        </p:txBody>
      </p:sp>
      <p:sp>
        <p:nvSpPr>
          <p:cNvPr id="20482" name="TextBox 5"/>
          <p:cNvSpPr txBox="1">
            <a:spLocks noChangeArrowheads="1"/>
          </p:cNvSpPr>
          <p:nvPr/>
        </p:nvSpPr>
        <p:spPr bwMode="auto">
          <a:xfrm>
            <a:off x="404813" y="611188"/>
            <a:ext cx="5857875" cy="579437"/>
          </a:xfrm>
          <a:prstGeom prst="rect">
            <a:avLst/>
          </a:prstGeom>
          <a:noFill/>
          <a:ln w="9525">
            <a:noFill/>
            <a:miter lim="800000"/>
            <a:headEnd/>
            <a:tailEnd/>
          </a:ln>
        </p:spPr>
        <p:txBody>
          <a:bodyPr>
            <a:spAutoFit/>
          </a:bodyPr>
          <a:lstStyle/>
          <a:p>
            <a:pPr algn="ctr"/>
            <a:r>
              <a:rPr lang="en-CA" sz="3200" b="1" dirty="0">
                <a:solidFill>
                  <a:srgbClr val="AC1E23"/>
                </a:solidFill>
                <a:latin typeface="Calibri" pitchFamily="34" charset="0"/>
              </a:rPr>
              <a:t>Transitioning to </a:t>
            </a:r>
            <a:r>
              <a:rPr lang="en-CA" sz="3200" b="1" dirty="0" smtClean="0">
                <a:solidFill>
                  <a:srgbClr val="AC1E23"/>
                </a:solidFill>
                <a:latin typeface="Calibri" pitchFamily="34" charset="0"/>
              </a:rPr>
              <a:t>CAN</a:t>
            </a:r>
            <a:r>
              <a:rPr lang="en-CA" sz="3200" b="1" i="1" dirty="0" smtClean="0">
                <a:solidFill>
                  <a:srgbClr val="AC1E23"/>
                </a:solidFill>
                <a:latin typeface="Calibri" pitchFamily="34" charset="0"/>
              </a:rPr>
              <a:t>Sail in 2012</a:t>
            </a:r>
            <a:endParaRPr lang="en-CA" sz="3200" b="1" dirty="0">
              <a:solidFill>
                <a:srgbClr val="AC1E23"/>
              </a:solidFill>
              <a:latin typeface="Calibri" pitchFamily="34" charset="0"/>
            </a:endParaRPr>
          </a:p>
        </p:txBody>
      </p:sp>
      <p:pic>
        <p:nvPicPr>
          <p:cNvPr id="17410" name="Picture 2" descr="C:\Users\Ashley Lewis\AppData\Local\Microsoft\Windows\Temporary Internet Files\Content.IE5\CC4HZ7KD\MM900185588[1].gif"/>
          <p:cNvPicPr>
            <a:picLocks noChangeAspect="1" noChangeArrowheads="1" noCrop="1"/>
          </p:cNvPicPr>
          <p:nvPr/>
        </p:nvPicPr>
        <p:blipFill>
          <a:blip r:embed="rId3" cstate="print">
            <a:duotone>
              <a:prstClr val="black"/>
              <a:srgbClr val="002060">
                <a:tint val="45000"/>
                <a:satMod val="400000"/>
              </a:srgbClr>
            </a:duotone>
          </a:blip>
          <a:srcRect/>
          <a:stretch>
            <a:fillRect/>
          </a:stretch>
        </p:blipFill>
        <p:spPr bwMode="auto">
          <a:xfrm>
            <a:off x="332656" y="2123728"/>
            <a:ext cx="581025" cy="352425"/>
          </a:xfrm>
          <a:prstGeom prst="rect">
            <a:avLst/>
          </a:prstGeom>
          <a:noFill/>
        </p:spPr>
      </p:pic>
      <p:sp>
        <p:nvSpPr>
          <p:cNvPr id="20484" name="TextBox 8"/>
          <p:cNvSpPr txBox="1">
            <a:spLocks noChangeArrowheads="1"/>
          </p:cNvSpPr>
          <p:nvPr/>
        </p:nvSpPr>
        <p:spPr bwMode="auto">
          <a:xfrm>
            <a:off x="548680" y="1331640"/>
            <a:ext cx="6525344" cy="369332"/>
          </a:xfrm>
          <a:prstGeom prst="rect">
            <a:avLst/>
          </a:prstGeom>
          <a:noFill/>
          <a:ln w="9525">
            <a:noFill/>
            <a:miter lim="800000"/>
            <a:headEnd/>
            <a:tailEnd/>
          </a:ln>
        </p:spPr>
        <p:txBody>
          <a:bodyPr wrap="square">
            <a:spAutoFit/>
          </a:bodyPr>
          <a:lstStyle/>
          <a:p>
            <a:r>
              <a:rPr lang="en-CA" b="1" dirty="0">
                <a:latin typeface="Calibri" pitchFamily="34" charset="0"/>
              </a:rPr>
              <a:t>What do I need to do to run CAN</a:t>
            </a:r>
            <a:r>
              <a:rPr lang="en-CA" b="1" i="1" dirty="0">
                <a:latin typeface="Calibri" pitchFamily="34" charset="0"/>
              </a:rPr>
              <a:t>Sail </a:t>
            </a:r>
            <a:r>
              <a:rPr lang="en-CA" b="1" dirty="0" smtClean="0">
                <a:latin typeface="Calibri" pitchFamily="34" charset="0"/>
              </a:rPr>
              <a:t>programming at </a:t>
            </a:r>
            <a:r>
              <a:rPr lang="en-CA" b="1" dirty="0">
                <a:latin typeface="Calibri" pitchFamily="34" charset="0"/>
              </a:rPr>
              <a:t>my </a:t>
            </a:r>
            <a:r>
              <a:rPr lang="en-CA" b="1" dirty="0" smtClean="0">
                <a:latin typeface="Calibri" pitchFamily="34" charset="0"/>
              </a:rPr>
              <a:t>club ?</a:t>
            </a:r>
            <a:endParaRPr lang="en-CA" b="1" dirty="0">
              <a:latin typeface="Calibri" pitchFamily="34" charset="0"/>
            </a:endParaRPr>
          </a:p>
        </p:txBody>
      </p:sp>
      <p:sp>
        <p:nvSpPr>
          <p:cNvPr id="20485" name="TextBox 16"/>
          <p:cNvSpPr txBox="1">
            <a:spLocks noChangeArrowheads="1"/>
          </p:cNvSpPr>
          <p:nvPr/>
        </p:nvSpPr>
        <p:spPr bwMode="auto">
          <a:xfrm>
            <a:off x="881062" y="1979712"/>
            <a:ext cx="5976938" cy="1754326"/>
          </a:xfrm>
          <a:prstGeom prst="rect">
            <a:avLst/>
          </a:prstGeom>
          <a:noFill/>
          <a:ln w="9525">
            <a:noFill/>
            <a:miter lim="800000"/>
            <a:headEnd/>
            <a:tailEnd/>
          </a:ln>
        </p:spPr>
        <p:txBody>
          <a:bodyPr>
            <a:spAutoFit/>
          </a:bodyPr>
          <a:lstStyle/>
          <a:p>
            <a:r>
              <a:rPr lang="en-CA" dirty="0">
                <a:latin typeface="Calibri" pitchFamily="34" charset="0"/>
              </a:rPr>
              <a:t>Have </a:t>
            </a:r>
            <a:r>
              <a:rPr lang="en-CA" dirty="0" smtClean="0">
                <a:latin typeface="Calibri" pitchFamily="34" charset="0"/>
              </a:rPr>
              <a:t>your existing staff </a:t>
            </a:r>
            <a:r>
              <a:rPr lang="en-CA" dirty="0">
                <a:latin typeface="Calibri" pitchFamily="34" charset="0"/>
              </a:rPr>
              <a:t>take the </a:t>
            </a:r>
            <a:r>
              <a:rPr lang="en-CA" dirty="0" smtClean="0">
                <a:latin typeface="Calibri" pitchFamily="34" charset="0"/>
              </a:rPr>
              <a:t>CAN</a:t>
            </a:r>
            <a:r>
              <a:rPr lang="en-CA" i="1" dirty="0" smtClean="0">
                <a:latin typeface="Calibri" pitchFamily="34" charset="0"/>
              </a:rPr>
              <a:t>Sail </a:t>
            </a:r>
            <a:r>
              <a:rPr lang="en-CA" dirty="0" smtClean="0">
                <a:latin typeface="Calibri" pitchFamily="34" charset="0"/>
              </a:rPr>
              <a:t>Instructor training module – accessible early in 2012 through your PSAs and at sailing.ca. </a:t>
            </a:r>
            <a:r>
              <a:rPr lang="en-CA" dirty="0">
                <a:latin typeface="Calibri" pitchFamily="34" charset="0"/>
              </a:rPr>
              <a:t>Completion of this module will train </a:t>
            </a:r>
            <a:r>
              <a:rPr lang="en-CA" dirty="0" smtClean="0">
                <a:latin typeface="Calibri" pitchFamily="34" charset="0"/>
              </a:rPr>
              <a:t>current CYA instructors </a:t>
            </a:r>
            <a:r>
              <a:rPr lang="en-CA" dirty="0">
                <a:latin typeface="Calibri" pitchFamily="34" charset="0"/>
              </a:rPr>
              <a:t>to </a:t>
            </a:r>
            <a:r>
              <a:rPr lang="en-CA" dirty="0" smtClean="0">
                <a:latin typeface="Calibri" pitchFamily="34" charset="0"/>
              </a:rPr>
              <a:t>deliver programs to the CAN</a:t>
            </a:r>
            <a:r>
              <a:rPr lang="en-CA" i="1" dirty="0" smtClean="0">
                <a:latin typeface="Calibri" pitchFamily="34" charset="0"/>
              </a:rPr>
              <a:t>Sail </a:t>
            </a:r>
            <a:r>
              <a:rPr lang="en-CA" dirty="0" smtClean="0">
                <a:latin typeface="Calibri" pitchFamily="34" charset="0"/>
              </a:rPr>
              <a:t>standard</a:t>
            </a:r>
            <a:r>
              <a:rPr lang="en-CA" i="1" dirty="0" smtClean="0">
                <a:latin typeface="Calibri" pitchFamily="34" charset="0"/>
              </a:rPr>
              <a:t>. </a:t>
            </a:r>
            <a:r>
              <a:rPr lang="en-CA" dirty="0">
                <a:latin typeface="Calibri" pitchFamily="34" charset="0"/>
              </a:rPr>
              <a:t>For example:  A </a:t>
            </a:r>
            <a:r>
              <a:rPr lang="en-CA" dirty="0" smtClean="0">
                <a:latin typeface="Calibri" pitchFamily="34" charset="0"/>
              </a:rPr>
              <a:t>CAN</a:t>
            </a:r>
            <a:r>
              <a:rPr lang="en-CA" i="1" dirty="0" smtClean="0">
                <a:latin typeface="Calibri" pitchFamily="34" charset="0"/>
              </a:rPr>
              <a:t>Sail</a:t>
            </a:r>
            <a:r>
              <a:rPr lang="en-CA" dirty="0" smtClean="0">
                <a:latin typeface="Calibri" pitchFamily="34" charset="0"/>
              </a:rPr>
              <a:t> trained CYA White </a:t>
            </a:r>
            <a:r>
              <a:rPr lang="en-CA" dirty="0">
                <a:latin typeface="Calibri" pitchFamily="34" charset="0"/>
              </a:rPr>
              <a:t>Sail </a:t>
            </a:r>
            <a:r>
              <a:rPr lang="en-CA" dirty="0" smtClean="0">
                <a:latin typeface="Calibri" pitchFamily="34" charset="0"/>
              </a:rPr>
              <a:t>Instructor </a:t>
            </a:r>
            <a:r>
              <a:rPr lang="en-CA" dirty="0">
                <a:latin typeface="Calibri" pitchFamily="34" charset="0"/>
              </a:rPr>
              <a:t>will become White Sail </a:t>
            </a:r>
            <a:r>
              <a:rPr lang="en-CA" dirty="0" smtClean="0">
                <a:latin typeface="Calibri" pitchFamily="34" charset="0"/>
              </a:rPr>
              <a:t>Instructor, </a:t>
            </a:r>
            <a:r>
              <a:rPr lang="en-CA" dirty="0">
                <a:latin typeface="Calibri" pitchFamily="34" charset="0"/>
              </a:rPr>
              <a:t>CAN</a:t>
            </a:r>
            <a:r>
              <a:rPr lang="en-CA" i="1" dirty="0">
                <a:latin typeface="Calibri" pitchFamily="34" charset="0"/>
              </a:rPr>
              <a:t>Sail </a:t>
            </a:r>
            <a:r>
              <a:rPr lang="en-CA" dirty="0" smtClean="0">
                <a:latin typeface="Calibri" pitchFamily="34" charset="0"/>
              </a:rPr>
              <a:t>1 &amp; 2 trained</a:t>
            </a:r>
            <a:r>
              <a:rPr lang="en-CA" dirty="0">
                <a:latin typeface="Calibri" pitchFamily="34" charset="0"/>
              </a:rPr>
              <a:t>. </a:t>
            </a:r>
          </a:p>
        </p:txBody>
      </p:sp>
      <p:pic>
        <p:nvPicPr>
          <p:cNvPr id="19" name="Picture 2" descr="C:\Users\Ashley Lewis\AppData\Local\Microsoft\Windows\Temporary Internet Files\Content.IE5\CC4HZ7KD\MM900185588[1].gif"/>
          <p:cNvPicPr>
            <a:picLocks noChangeAspect="1" noChangeArrowheads="1" noCrop="1"/>
          </p:cNvPicPr>
          <p:nvPr/>
        </p:nvPicPr>
        <p:blipFill>
          <a:blip r:embed="rId3" cstate="print">
            <a:duotone>
              <a:prstClr val="black"/>
              <a:srgbClr val="002060">
                <a:tint val="45000"/>
                <a:satMod val="400000"/>
              </a:srgbClr>
            </a:duotone>
          </a:blip>
          <a:srcRect/>
          <a:stretch>
            <a:fillRect/>
          </a:stretch>
        </p:blipFill>
        <p:spPr bwMode="auto">
          <a:xfrm>
            <a:off x="332656" y="3995936"/>
            <a:ext cx="581025" cy="352425"/>
          </a:xfrm>
          <a:prstGeom prst="rect">
            <a:avLst/>
          </a:prstGeom>
          <a:noFill/>
        </p:spPr>
      </p:pic>
      <p:sp>
        <p:nvSpPr>
          <p:cNvPr id="20487" name="TextBox 19"/>
          <p:cNvSpPr txBox="1">
            <a:spLocks noChangeArrowheads="1"/>
          </p:cNvSpPr>
          <p:nvPr/>
        </p:nvSpPr>
        <p:spPr bwMode="auto">
          <a:xfrm>
            <a:off x="881062" y="3851920"/>
            <a:ext cx="5976938" cy="641350"/>
          </a:xfrm>
          <a:prstGeom prst="rect">
            <a:avLst/>
          </a:prstGeom>
          <a:noFill/>
          <a:ln w="9525">
            <a:noFill/>
            <a:miter lim="800000"/>
            <a:headEnd/>
            <a:tailEnd/>
          </a:ln>
        </p:spPr>
        <p:txBody>
          <a:bodyPr>
            <a:spAutoFit/>
          </a:bodyPr>
          <a:lstStyle/>
          <a:p>
            <a:r>
              <a:rPr lang="en-CA" dirty="0" smtClean="0">
                <a:latin typeface="Calibri" pitchFamily="34" charset="0"/>
              </a:rPr>
              <a:t>Register with </a:t>
            </a:r>
            <a:r>
              <a:rPr lang="en-CA" dirty="0">
                <a:latin typeface="Calibri" pitchFamily="34" charset="0"/>
              </a:rPr>
              <a:t>your Provincial Sailing </a:t>
            </a:r>
            <a:r>
              <a:rPr lang="en-CA" dirty="0" smtClean="0">
                <a:latin typeface="Calibri" pitchFamily="34" charset="0"/>
              </a:rPr>
              <a:t>Association as </a:t>
            </a:r>
            <a:r>
              <a:rPr lang="en-CA" dirty="0">
                <a:latin typeface="Calibri" pitchFamily="34" charset="0"/>
              </a:rPr>
              <a:t>a CAN</a:t>
            </a:r>
            <a:r>
              <a:rPr lang="en-CA" i="1" dirty="0">
                <a:latin typeface="Calibri" pitchFamily="34" charset="0"/>
              </a:rPr>
              <a:t>Sail </a:t>
            </a:r>
            <a:r>
              <a:rPr lang="en-CA" dirty="0">
                <a:latin typeface="Calibri" pitchFamily="34" charset="0"/>
              </a:rPr>
              <a:t>program deliverer.  </a:t>
            </a:r>
          </a:p>
        </p:txBody>
      </p:sp>
      <p:sp>
        <p:nvSpPr>
          <p:cNvPr id="20488" name="TextBox 20"/>
          <p:cNvSpPr txBox="1">
            <a:spLocks noChangeArrowheads="1"/>
          </p:cNvSpPr>
          <p:nvPr/>
        </p:nvSpPr>
        <p:spPr bwMode="auto">
          <a:xfrm>
            <a:off x="908721" y="4644008"/>
            <a:ext cx="5949280" cy="923330"/>
          </a:xfrm>
          <a:prstGeom prst="rect">
            <a:avLst/>
          </a:prstGeom>
          <a:noFill/>
          <a:ln w="9525">
            <a:noFill/>
            <a:miter lim="800000"/>
            <a:headEnd/>
            <a:tailEnd/>
          </a:ln>
        </p:spPr>
        <p:txBody>
          <a:bodyPr wrap="square">
            <a:spAutoFit/>
          </a:bodyPr>
          <a:lstStyle/>
          <a:p>
            <a:r>
              <a:rPr lang="en-CA" dirty="0">
                <a:latin typeface="Calibri" pitchFamily="34" charset="0"/>
              </a:rPr>
              <a:t>Update your </a:t>
            </a:r>
            <a:r>
              <a:rPr lang="en-CA" dirty="0" smtClean="0">
                <a:latin typeface="Calibri" pitchFamily="34" charset="0"/>
              </a:rPr>
              <a:t>programs’ promotions as being delivered according to the new CAN</a:t>
            </a:r>
            <a:r>
              <a:rPr lang="en-CA" i="1" dirty="0" smtClean="0">
                <a:latin typeface="Calibri" pitchFamily="34" charset="0"/>
              </a:rPr>
              <a:t>Sail </a:t>
            </a:r>
            <a:r>
              <a:rPr lang="en-CA" dirty="0" smtClean="0">
                <a:latin typeface="Calibri" pitchFamily="34" charset="0"/>
              </a:rPr>
              <a:t>standards. Use the promotional tools in this pack!  </a:t>
            </a:r>
            <a:endParaRPr lang="en-CA" dirty="0">
              <a:latin typeface="Calibri" pitchFamily="34" charset="0"/>
            </a:endParaRPr>
          </a:p>
        </p:txBody>
      </p:sp>
      <p:sp>
        <p:nvSpPr>
          <p:cNvPr id="20489" name="TextBox 21"/>
          <p:cNvSpPr txBox="1">
            <a:spLocks noChangeArrowheads="1"/>
          </p:cNvSpPr>
          <p:nvPr/>
        </p:nvSpPr>
        <p:spPr bwMode="auto">
          <a:xfrm>
            <a:off x="908720" y="5724128"/>
            <a:ext cx="6092825" cy="646331"/>
          </a:xfrm>
          <a:prstGeom prst="rect">
            <a:avLst/>
          </a:prstGeom>
          <a:noFill/>
          <a:ln w="9525">
            <a:noFill/>
            <a:miter lim="800000"/>
            <a:headEnd/>
            <a:tailEnd/>
          </a:ln>
        </p:spPr>
        <p:txBody>
          <a:bodyPr>
            <a:spAutoFit/>
          </a:bodyPr>
          <a:lstStyle/>
          <a:p>
            <a:r>
              <a:rPr lang="en-CA" dirty="0" smtClean="0">
                <a:latin typeface="Calibri" pitchFamily="34" charset="0"/>
              </a:rPr>
              <a:t>Access and use the tools.... the </a:t>
            </a:r>
            <a:r>
              <a:rPr lang="en-CA" dirty="0">
                <a:latin typeface="Calibri" pitchFamily="34" charset="0"/>
              </a:rPr>
              <a:t>CAN</a:t>
            </a:r>
            <a:r>
              <a:rPr lang="en-CA" i="1" dirty="0">
                <a:latin typeface="Calibri" pitchFamily="34" charset="0"/>
              </a:rPr>
              <a:t>Sail </a:t>
            </a:r>
            <a:r>
              <a:rPr lang="en-CA" dirty="0" smtClean="0">
                <a:latin typeface="Calibri" pitchFamily="34" charset="0"/>
              </a:rPr>
              <a:t>program schedules</a:t>
            </a:r>
            <a:r>
              <a:rPr lang="en-CA" i="1" dirty="0" smtClean="0">
                <a:latin typeface="Calibri" pitchFamily="34" charset="0"/>
              </a:rPr>
              <a:t>, </a:t>
            </a:r>
            <a:r>
              <a:rPr lang="en-CA" dirty="0" smtClean="0">
                <a:latin typeface="Calibri" pitchFamily="34" charset="0"/>
              </a:rPr>
              <a:t>lesson </a:t>
            </a:r>
            <a:r>
              <a:rPr lang="en-CA" dirty="0">
                <a:latin typeface="Calibri" pitchFamily="34" charset="0"/>
              </a:rPr>
              <a:t>plans, online </a:t>
            </a:r>
            <a:r>
              <a:rPr lang="en-CA" dirty="0" smtClean="0">
                <a:latin typeface="Calibri" pitchFamily="34" charset="0"/>
              </a:rPr>
              <a:t>checklists, administrative resources.</a:t>
            </a:r>
            <a:endParaRPr lang="en-CA" dirty="0">
              <a:latin typeface="Calibri" pitchFamily="34" charset="0"/>
            </a:endParaRPr>
          </a:p>
        </p:txBody>
      </p:sp>
      <p:pic>
        <p:nvPicPr>
          <p:cNvPr id="23" name="Picture 2" descr="C:\Users\Ashley Lewis\AppData\Local\Microsoft\Windows\Temporary Internet Files\Content.IE5\CC4HZ7KD\MM900185588[1].gif"/>
          <p:cNvPicPr>
            <a:picLocks noChangeAspect="1" noChangeArrowheads="1" noCrop="1"/>
          </p:cNvPicPr>
          <p:nvPr/>
        </p:nvPicPr>
        <p:blipFill>
          <a:blip r:embed="rId3" cstate="print">
            <a:duotone>
              <a:prstClr val="black"/>
              <a:srgbClr val="002060">
                <a:tint val="45000"/>
                <a:satMod val="400000"/>
              </a:srgbClr>
            </a:duotone>
          </a:blip>
          <a:srcRect/>
          <a:stretch>
            <a:fillRect/>
          </a:stretch>
        </p:blipFill>
        <p:spPr bwMode="auto">
          <a:xfrm>
            <a:off x="332656" y="4788024"/>
            <a:ext cx="581025" cy="352425"/>
          </a:xfrm>
          <a:prstGeom prst="rect">
            <a:avLst/>
          </a:prstGeom>
          <a:noFill/>
        </p:spPr>
      </p:pic>
      <p:pic>
        <p:nvPicPr>
          <p:cNvPr id="24" name="Picture 2" descr="C:\Users\Ashley Lewis\AppData\Local\Microsoft\Windows\Temporary Internet Files\Content.IE5\CC4HZ7KD\MM900185588[1].gif"/>
          <p:cNvPicPr>
            <a:picLocks noChangeAspect="1" noChangeArrowheads="1" noCrop="1"/>
          </p:cNvPicPr>
          <p:nvPr/>
        </p:nvPicPr>
        <p:blipFill>
          <a:blip r:embed="rId3" cstate="print">
            <a:duotone>
              <a:prstClr val="black"/>
              <a:srgbClr val="002060">
                <a:tint val="45000"/>
                <a:satMod val="400000"/>
              </a:srgbClr>
            </a:duotone>
          </a:blip>
          <a:srcRect/>
          <a:stretch>
            <a:fillRect/>
          </a:stretch>
        </p:blipFill>
        <p:spPr bwMode="auto">
          <a:xfrm>
            <a:off x="332656" y="5868144"/>
            <a:ext cx="581025" cy="432048"/>
          </a:xfrm>
          <a:prstGeom prst="rect">
            <a:avLst/>
          </a:prstGeom>
          <a:noFill/>
        </p:spPr>
      </p:pic>
      <p:sp>
        <p:nvSpPr>
          <p:cNvPr id="20492" name="TextBox 25"/>
          <p:cNvSpPr txBox="1">
            <a:spLocks noChangeArrowheads="1"/>
          </p:cNvSpPr>
          <p:nvPr/>
        </p:nvSpPr>
        <p:spPr bwMode="auto">
          <a:xfrm>
            <a:off x="980728" y="6516216"/>
            <a:ext cx="5616624" cy="1200329"/>
          </a:xfrm>
          <a:prstGeom prst="rect">
            <a:avLst/>
          </a:prstGeom>
          <a:noFill/>
          <a:ln w="9525">
            <a:noFill/>
            <a:miter lim="800000"/>
            <a:headEnd/>
            <a:tailEnd/>
          </a:ln>
        </p:spPr>
        <p:txBody>
          <a:bodyPr wrap="square">
            <a:spAutoFit/>
          </a:bodyPr>
          <a:lstStyle/>
          <a:p>
            <a:r>
              <a:rPr lang="en-CA" dirty="0" smtClean="0">
                <a:latin typeface="Calibri" pitchFamily="34" charset="0"/>
              </a:rPr>
              <a:t>Prepare to order program support resources for sailors (i.e. Workbooks), and tangible progress reports and stickers (for 100% of the sailors) and certificates</a:t>
            </a:r>
          </a:p>
          <a:p>
            <a:r>
              <a:rPr lang="en-CA" dirty="0" smtClean="0">
                <a:latin typeface="Calibri" pitchFamily="34" charset="0"/>
              </a:rPr>
              <a:t>(for CANSail standard achievers) </a:t>
            </a:r>
            <a:endParaRPr lang="en-CA" dirty="0">
              <a:latin typeface="Calibri" pitchFamily="34" charset="0"/>
            </a:endParaRPr>
          </a:p>
        </p:txBody>
      </p:sp>
      <p:pic>
        <p:nvPicPr>
          <p:cNvPr id="27" name="Picture 2" descr="C:\Users\Ashley Lewis\AppData\Local\Microsoft\Windows\Temporary Internet Files\Content.IE5\CC4HZ7KD\MM900185588[1].gif"/>
          <p:cNvPicPr>
            <a:picLocks noChangeAspect="1" noChangeArrowheads="1" noCrop="1"/>
          </p:cNvPicPr>
          <p:nvPr/>
        </p:nvPicPr>
        <p:blipFill>
          <a:blip r:embed="rId3" cstate="print">
            <a:duotone>
              <a:prstClr val="black"/>
              <a:srgbClr val="002060">
                <a:tint val="45000"/>
                <a:satMod val="400000"/>
              </a:srgbClr>
            </a:duotone>
          </a:blip>
          <a:srcRect/>
          <a:stretch>
            <a:fillRect/>
          </a:stretch>
        </p:blipFill>
        <p:spPr bwMode="auto">
          <a:xfrm>
            <a:off x="332656" y="6732240"/>
            <a:ext cx="581025" cy="352425"/>
          </a:xfrm>
          <a:prstGeom prst="rect">
            <a:avLst/>
          </a:prstGeom>
          <a:noFill/>
        </p:spPr>
      </p:pic>
      <p:sp>
        <p:nvSpPr>
          <p:cNvPr id="16" name="Rectangle 3"/>
          <p:cNvSpPr>
            <a:spLocks noChangeArrowheads="1"/>
          </p:cNvSpPr>
          <p:nvPr/>
        </p:nvSpPr>
        <p:spPr bwMode="auto">
          <a:xfrm>
            <a:off x="0" y="250825"/>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CA" dirty="0"/>
              <a:t>© 2011 CYA</a:t>
            </a:r>
          </a:p>
        </p:txBody>
      </p:sp>
      <p:pic>
        <p:nvPicPr>
          <p:cNvPr id="7" name="Picture 2" descr="C:\Users\Ashley Lewis\AppData\Local\Microsoft\Windows\Temporary Internet Files\Content.IE5\CC4HZ7KD\MM900185588[1].gif"/>
          <p:cNvPicPr>
            <a:picLocks noChangeAspect="1" noChangeArrowheads="1" noCrop="1"/>
          </p:cNvPicPr>
          <p:nvPr/>
        </p:nvPicPr>
        <p:blipFill>
          <a:blip r:embed="rId2" cstate="print">
            <a:duotone>
              <a:prstClr val="black"/>
              <a:srgbClr val="002060">
                <a:tint val="45000"/>
                <a:satMod val="400000"/>
              </a:srgbClr>
            </a:duotone>
          </a:blip>
          <a:srcRect/>
          <a:stretch>
            <a:fillRect/>
          </a:stretch>
        </p:blipFill>
        <p:spPr bwMode="auto">
          <a:xfrm>
            <a:off x="260648" y="755576"/>
            <a:ext cx="581025" cy="352425"/>
          </a:xfrm>
          <a:prstGeom prst="rect">
            <a:avLst/>
          </a:prstGeom>
          <a:noFill/>
        </p:spPr>
      </p:pic>
      <p:sp>
        <p:nvSpPr>
          <p:cNvPr id="24580" name="TextBox 7"/>
          <p:cNvSpPr txBox="1">
            <a:spLocks noChangeArrowheads="1"/>
          </p:cNvSpPr>
          <p:nvPr/>
        </p:nvSpPr>
        <p:spPr bwMode="auto">
          <a:xfrm>
            <a:off x="836613" y="539750"/>
            <a:ext cx="5500687" cy="646113"/>
          </a:xfrm>
          <a:prstGeom prst="rect">
            <a:avLst/>
          </a:prstGeom>
          <a:noFill/>
          <a:ln w="9525">
            <a:noFill/>
            <a:miter lim="800000"/>
            <a:headEnd/>
            <a:tailEnd/>
          </a:ln>
        </p:spPr>
        <p:txBody>
          <a:bodyPr>
            <a:spAutoFit/>
          </a:bodyPr>
          <a:lstStyle/>
          <a:p>
            <a:r>
              <a:rPr lang="en-CA" b="1" dirty="0">
                <a:latin typeface="Calibri" pitchFamily="34" charset="0"/>
              </a:rPr>
              <a:t>What program should last years sailors take? Where do I place new sailors</a:t>
            </a:r>
            <a:r>
              <a:rPr lang="en-CA" b="1" dirty="0" smtClean="0">
                <a:latin typeface="Calibri" pitchFamily="34" charset="0"/>
              </a:rPr>
              <a:t>? What should my 2012 programs be? </a:t>
            </a:r>
            <a:endParaRPr lang="en-CA" b="1" dirty="0">
              <a:latin typeface="Calibri" pitchFamily="34" charset="0"/>
            </a:endParaRPr>
          </a:p>
        </p:txBody>
      </p:sp>
      <p:graphicFrame>
        <p:nvGraphicFramePr>
          <p:cNvPr id="12" name="Table 11"/>
          <p:cNvGraphicFramePr>
            <a:graphicFrameLocks noGrp="1"/>
          </p:cNvGraphicFramePr>
          <p:nvPr/>
        </p:nvGraphicFramePr>
        <p:xfrm>
          <a:off x="332656" y="1331640"/>
          <a:ext cx="5977086" cy="6946175"/>
        </p:xfrm>
        <a:graphic>
          <a:graphicData uri="http://schemas.openxmlformats.org/drawingml/2006/table">
            <a:tbl>
              <a:tblPr/>
              <a:tblGrid>
                <a:gridCol w="1620905"/>
                <a:gridCol w="1864515"/>
                <a:gridCol w="486271"/>
                <a:gridCol w="2005395"/>
              </a:tblGrid>
              <a:tr h="721115">
                <a:tc>
                  <a:txBody>
                    <a:bodyPr/>
                    <a:lstStyle/>
                    <a:p>
                      <a:pPr algn="ctr" fontAlgn="b"/>
                      <a:r>
                        <a:rPr lang="en-CA" sz="2000" b="1" i="0" u="none" strike="noStrike" dirty="0">
                          <a:solidFill>
                            <a:srgbClr val="000000"/>
                          </a:solidFill>
                          <a:latin typeface="Calibri"/>
                        </a:rPr>
                        <a:t>CYA Traditional </a:t>
                      </a:r>
                    </a:p>
                  </a:txBody>
                  <a:tcPr marL="9525" marR="9525" marT="9525"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b"/>
                      <a:r>
                        <a:rPr lang="en-CA" sz="2400" b="1" i="0" u="none" strike="noStrike" dirty="0" err="1">
                          <a:solidFill>
                            <a:srgbClr val="000000"/>
                          </a:solidFill>
                          <a:latin typeface="Calibri"/>
                        </a:rPr>
                        <a:t>CAN</a:t>
                      </a:r>
                      <a:r>
                        <a:rPr lang="en-CA" sz="2400" b="1" i="1" u="none" strike="noStrike" dirty="0" err="1">
                          <a:solidFill>
                            <a:srgbClr val="000000"/>
                          </a:solidFill>
                          <a:latin typeface="Calibri"/>
                        </a:rPr>
                        <a:t>Sail</a:t>
                      </a:r>
                      <a:r>
                        <a:rPr lang="en-CA" sz="2400" b="1" i="0" u="none" strike="noStrike" dirty="0">
                          <a:solidFill>
                            <a:srgbClr val="000000"/>
                          </a:solidFill>
                          <a:latin typeface="Calibri"/>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gridSpan="2">
                  <a:txBody>
                    <a:bodyPr/>
                    <a:lstStyle/>
                    <a:p>
                      <a:pPr algn="ctr" fontAlgn="b"/>
                      <a:r>
                        <a:rPr lang="en-CA" sz="2400" b="1" i="0" u="none" strike="noStrike" dirty="0">
                          <a:solidFill>
                            <a:srgbClr val="000000"/>
                          </a:solidFill>
                          <a:latin typeface="Calibri"/>
                        </a:rPr>
                        <a:t>Delivery </a:t>
                      </a:r>
                      <a:r>
                        <a:rPr lang="en-CA" sz="2400" b="1" i="0" u="none" strike="noStrike" dirty="0" smtClean="0">
                          <a:solidFill>
                            <a:srgbClr val="000000"/>
                          </a:solidFill>
                          <a:latin typeface="Calibri"/>
                        </a:rPr>
                        <a:t>Options</a:t>
                      </a:r>
                      <a:endParaRPr lang="en-CA" sz="2400" b="1"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hMerge="1">
                  <a:txBody>
                    <a:bodyPr/>
                    <a:lstStyle/>
                    <a:p>
                      <a:pPr algn="ctr" fontAlgn="b"/>
                      <a:endParaRPr lang="en-CA" sz="2000" b="1" i="0" u="none" strike="noStrike" dirty="0">
                        <a:solidFill>
                          <a:srgbClr val="000000"/>
                        </a:solidFill>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r>
              <a:tr h="825020">
                <a:tc>
                  <a:txBody>
                    <a:bodyPr/>
                    <a:lstStyle/>
                    <a:p>
                      <a:pPr algn="ctr" fontAlgn="ctr"/>
                      <a:r>
                        <a:rPr lang="en-CA" sz="2400" b="0" i="0" u="none" strike="noStrike" dirty="0">
                          <a:solidFill>
                            <a:srgbClr val="000000"/>
                          </a:solidFill>
                          <a:latin typeface="Calibri"/>
                        </a:rPr>
                        <a:t>White Sail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CA" sz="2400" b="1" i="0" u="none" strike="noStrike" dirty="0">
                          <a:solidFill>
                            <a:srgbClr val="000000"/>
                          </a:solidFill>
                          <a:latin typeface="Calibri"/>
                        </a:rPr>
                        <a:t>CANSail 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4" gridSpan="2">
                  <a:txBody>
                    <a:bodyPr/>
                    <a:lstStyle/>
                    <a:p>
                      <a:pPr algn="ctr" fontAlgn="ctr"/>
                      <a:r>
                        <a:rPr lang="en-CA" sz="2000" b="0" i="0" u="none" strike="noStrike" dirty="0" smtClean="0">
                          <a:solidFill>
                            <a:srgbClr val="000000"/>
                          </a:solidFill>
                          <a:latin typeface="Calibri"/>
                        </a:rPr>
                        <a:t>Full days / Half</a:t>
                      </a:r>
                      <a:r>
                        <a:rPr lang="en-CA" sz="2000" b="0" i="0" u="none" strike="noStrike" baseline="0" dirty="0" smtClean="0">
                          <a:solidFill>
                            <a:srgbClr val="000000"/>
                          </a:solidFill>
                          <a:latin typeface="Calibri"/>
                        </a:rPr>
                        <a:t> days</a:t>
                      </a:r>
                    </a:p>
                    <a:p>
                      <a:pPr algn="ctr" fontAlgn="ctr"/>
                      <a:r>
                        <a:rPr lang="en-CA" sz="2000" b="0" i="0" u="none" strike="noStrike" baseline="0" dirty="0" smtClean="0">
                          <a:solidFill>
                            <a:srgbClr val="000000"/>
                          </a:solidFill>
                          <a:latin typeface="Calibri"/>
                        </a:rPr>
                        <a:t>1, 2, 4 Weeks</a:t>
                      </a:r>
                      <a:endParaRPr lang="en-CA" sz="2000" b="0" i="0" u="none" strike="noStrike" dirty="0">
                        <a:solidFill>
                          <a:srgbClr val="000000"/>
                        </a:solidFill>
                        <a:latin typeface="Calibri"/>
                      </a:endParaRPr>
                    </a:p>
                    <a:p>
                      <a:pPr algn="ctr" fontAlgn="b"/>
                      <a:r>
                        <a:rPr lang="en-CA" sz="2000" b="0" i="0" u="none" strike="noStrike" dirty="0" smtClean="0">
                          <a:solidFill>
                            <a:srgbClr val="000000"/>
                          </a:solidFill>
                          <a:latin typeface="Calibri"/>
                        </a:rPr>
                        <a:t>Evening</a:t>
                      </a:r>
                      <a:r>
                        <a:rPr lang="en-CA" sz="2000" b="0" i="0" u="none" strike="noStrike" baseline="0" dirty="0" smtClean="0">
                          <a:solidFill>
                            <a:srgbClr val="000000"/>
                          </a:solidFill>
                          <a:latin typeface="Calibri"/>
                        </a:rPr>
                        <a:t>s / Weekends</a:t>
                      </a:r>
                      <a:br>
                        <a:rPr lang="en-CA" sz="2000" b="0" i="0" u="none" strike="noStrike" baseline="0" dirty="0" smtClean="0">
                          <a:solidFill>
                            <a:srgbClr val="000000"/>
                          </a:solidFill>
                          <a:latin typeface="Calibri"/>
                        </a:rPr>
                      </a:br>
                      <a:r>
                        <a:rPr lang="en-CA" sz="2000" b="0" i="0" u="none" strike="noStrike" baseline="0" dirty="0" smtClean="0">
                          <a:solidFill>
                            <a:srgbClr val="000000"/>
                          </a:solidFill>
                          <a:latin typeface="Calibri"/>
                        </a:rPr>
                        <a:t/>
                      </a:r>
                      <a:br>
                        <a:rPr lang="en-CA" sz="2000" b="0" i="0" u="none" strike="noStrike" baseline="0" dirty="0" smtClean="0">
                          <a:solidFill>
                            <a:srgbClr val="000000"/>
                          </a:solidFill>
                          <a:latin typeface="Calibri"/>
                        </a:rPr>
                      </a:br>
                      <a:r>
                        <a:rPr lang="en-CA" sz="2000" b="0" i="0" u="none" strike="noStrike" baseline="0" dirty="0" smtClean="0">
                          <a:solidFill>
                            <a:srgbClr val="000000"/>
                          </a:solidFill>
                          <a:latin typeface="Calibri"/>
                        </a:rPr>
                        <a:t>Opti  </a:t>
                      </a:r>
                    </a:p>
                    <a:p>
                      <a:pPr algn="ctr" fontAlgn="b"/>
                      <a:r>
                        <a:rPr lang="en-CA" sz="2000" b="0" i="0" u="none" strike="noStrike" baseline="0" dirty="0" smtClean="0">
                          <a:solidFill>
                            <a:srgbClr val="000000"/>
                          </a:solidFill>
                          <a:latin typeface="Calibri"/>
                        </a:rPr>
                        <a:t>Singlehanded</a:t>
                      </a:r>
                    </a:p>
                    <a:p>
                      <a:pPr algn="ctr" fontAlgn="b"/>
                      <a:r>
                        <a:rPr lang="en-CA" sz="2000" b="0" i="0" u="none" strike="noStrike" baseline="0" dirty="0" err="1" smtClean="0">
                          <a:solidFill>
                            <a:srgbClr val="000000"/>
                          </a:solidFill>
                          <a:latin typeface="Calibri"/>
                        </a:rPr>
                        <a:t>Doublehanded</a:t>
                      </a:r>
                      <a:r>
                        <a:rPr lang="en-CA" sz="2000" b="0" i="0" u="none" strike="noStrike" baseline="0" dirty="0" smtClean="0">
                          <a:solidFill>
                            <a:srgbClr val="000000"/>
                          </a:solidFill>
                          <a:latin typeface="Calibri"/>
                        </a:rPr>
                        <a:t> </a:t>
                      </a:r>
                      <a:endParaRPr lang="en-CA" sz="20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hMerge="1">
                  <a:txBody>
                    <a:bodyPr/>
                    <a:lstStyle/>
                    <a:p>
                      <a:pPr algn="ctr" fontAlgn="ctr"/>
                      <a:endParaRPr lang="en-CA" sz="20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41045">
                <a:tc>
                  <a:txBody>
                    <a:bodyPr/>
                    <a:lstStyle/>
                    <a:p>
                      <a:pPr algn="ctr" fontAlgn="ctr"/>
                      <a:r>
                        <a:rPr lang="en-CA" sz="2400" b="0" i="0" u="none" strike="noStrike" dirty="0">
                          <a:solidFill>
                            <a:srgbClr val="000000"/>
                          </a:solidFill>
                          <a:latin typeface="Calibri"/>
                        </a:rPr>
                        <a:t>White Sail 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CA" sz="2400" b="1" i="0" u="none" strike="noStrike" dirty="0" err="1">
                          <a:solidFill>
                            <a:srgbClr val="000000"/>
                          </a:solidFill>
                          <a:latin typeface="Calibri"/>
                        </a:rPr>
                        <a:t>CANSail</a:t>
                      </a:r>
                      <a:r>
                        <a:rPr lang="en-CA" sz="2400" b="1" i="0" u="none" strike="noStrike" dirty="0">
                          <a:solidFill>
                            <a:srgbClr val="000000"/>
                          </a:solidFill>
                          <a:latin typeface="Calibri"/>
                        </a:rPr>
                        <a:t> 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vMerge="1">
                  <a:txBody>
                    <a:bodyPr/>
                    <a:lstStyle/>
                    <a:p>
                      <a:endParaRPr lang="en-CA"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vMerge="1">
                  <a:txBody>
                    <a:bodyPr/>
                    <a:lstStyle/>
                    <a:p>
                      <a:pPr algn="ctr" fontAlgn="ctr"/>
                      <a:endParaRPr lang="en-CA" sz="2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5192">
                <a:tc>
                  <a:txBody>
                    <a:bodyPr/>
                    <a:lstStyle/>
                    <a:p>
                      <a:pPr algn="ctr" fontAlgn="b"/>
                      <a:r>
                        <a:rPr lang="en-CA" sz="2400" b="0" i="0" u="none" strike="noStrike" dirty="0">
                          <a:solidFill>
                            <a:srgbClr val="000000"/>
                          </a:solidFill>
                          <a:latin typeface="Calibri"/>
                        </a:rPr>
                        <a:t>White Sail 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CA"/>
                    </a:p>
                  </a:txBody>
                  <a:tcPr/>
                </a:tc>
                <a:tc gridSpan="2" vMerge="1">
                  <a:txBody>
                    <a:bodyPr/>
                    <a:lstStyle/>
                    <a:p>
                      <a:endParaRPr lang="en-CA"/>
                    </a:p>
                  </a:txBody>
                  <a:tcPr/>
                </a:tc>
                <a:tc hMerge="1" vMerge="1">
                  <a:txBody>
                    <a:bodyPr/>
                    <a:lstStyle/>
                    <a:p>
                      <a:pPr algn="ctr" fontAlgn="ctr"/>
                      <a:endParaRPr lang="en-CA" sz="2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99770">
                <a:tc rowSpan="2">
                  <a:txBody>
                    <a:bodyPr/>
                    <a:lstStyle/>
                    <a:p>
                      <a:pPr algn="ctr" fontAlgn="b"/>
                      <a:r>
                        <a:rPr lang="en-CA" sz="2400" b="0" i="0" u="none" strike="noStrike" dirty="0">
                          <a:solidFill>
                            <a:srgbClr val="000000"/>
                          </a:solidFill>
                          <a:latin typeface="Calibri"/>
                        </a:rPr>
                        <a:t>Bronze IV          </a:t>
                      </a:r>
                      <a:endParaRPr lang="en-CA" sz="2400" b="0" i="0" u="none" strike="noStrike" dirty="0" smtClean="0">
                        <a:solidFill>
                          <a:srgbClr val="000000"/>
                        </a:solidFill>
                        <a:latin typeface="Calibri"/>
                      </a:endParaRPr>
                    </a:p>
                    <a:p>
                      <a:pPr algn="ctr" fontAlgn="b"/>
                      <a:r>
                        <a:rPr lang="en-CA" sz="2400" b="0" i="0" u="none" strike="noStrike" dirty="0" smtClean="0">
                          <a:solidFill>
                            <a:srgbClr val="000000"/>
                          </a:solidFill>
                          <a:latin typeface="Calibri"/>
                        </a:rPr>
                        <a:t>LTR</a:t>
                      </a:r>
                      <a:endParaRPr lang="en-CA" sz="2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CA" sz="2400" b="1" i="0" u="none" strike="noStrike" dirty="0" err="1">
                          <a:solidFill>
                            <a:srgbClr val="000000"/>
                          </a:solidFill>
                          <a:latin typeface="Calibri"/>
                        </a:rPr>
                        <a:t>CANSail</a:t>
                      </a:r>
                      <a:r>
                        <a:rPr lang="en-CA" sz="2400" b="1" i="0" u="none" strike="noStrike" dirty="0">
                          <a:solidFill>
                            <a:srgbClr val="000000"/>
                          </a:solidFill>
                          <a:latin typeface="Calibri"/>
                        </a:rPr>
                        <a:t> 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vMerge="1">
                  <a:txBody>
                    <a:bodyPr/>
                    <a:lstStyle/>
                    <a:p>
                      <a:endParaRPr lang="en-CA"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vMerge="1">
                  <a:txBody>
                    <a:bodyPr/>
                    <a:lstStyle/>
                    <a:p>
                      <a:pPr algn="ctr" fontAlgn="ctr"/>
                      <a:endParaRPr lang="en-CA" sz="2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1275">
                <a:tc vMerge="1">
                  <a:txBody>
                    <a:bodyPr/>
                    <a:lstStyle/>
                    <a:p>
                      <a:endParaRPr lang="en-CA"/>
                    </a:p>
                  </a:txBody>
                  <a:tcPr/>
                </a:tc>
                <a:tc vMerge="1">
                  <a:txBody>
                    <a:bodyPr/>
                    <a:lstStyle/>
                    <a:p>
                      <a:endParaRPr lang="en-CA"/>
                    </a:p>
                  </a:txBody>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3200" b="0" i="0" u="none" strike="noStrike" dirty="0" smtClean="0">
                          <a:solidFill>
                            <a:srgbClr val="000000"/>
                          </a:solidFill>
                          <a:latin typeface="+mn-lt"/>
                        </a:rPr>
                        <a:t>Club</a:t>
                      </a:r>
                      <a:r>
                        <a:rPr lang="en-CA" sz="3200" b="0" i="0" u="none" strike="noStrike" baseline="0" dirty="0" smtClean="0">
                          <a:solidFill>
                            <a:srgbClr val="000000"/>
                          </a:solidFill>
                          <a:latin typeface="+mn-lt"/>
                        </a:rPr>
                        <a:t> Race Teams</a:t>
                      </a:r>
                      <a:endParaRPr lang="en-CA" b="0" dirty="0"/>
                    </a:p>
                  </a:txBody>
                  <a:tcPr marL="9525" marR="9525" marT="9525" marB="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b"/>
                      <a:endParaRPr lang="en-CA" sz="2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741045">
                <a:tc>
                  <a:txBody>
                    <a:bodyPr/>
                    <a:lstStyle/>
                    <a:p>
                      <a:pPr algn="ctr" fontAlgn="ctr"/>
                      <a:r>
                        <a:rPr lang="en-CA" sz="2400" b="0" i="0" u="none" strike="noStrike" dirty="0">
                          <a:solidFill>
                            <a:srgbClr val="000000"/>
                          </a:solidFill>
                          <a:latin typeface="Calibri"/>
                        </a:rPr>
                        <a:t>Bronze V            </a:t>
                      </a:r>
                      <a:endParaRPr lang="en-CA" sz="2400" b="0" i="0" u="none" strike="noStrike" dirty="0" smtClean="0">
                        <a:solidFill>
                          <a:srgbClr val="000000"/>
                        </a:solidFill>
                        <a:latin typeface="Calibri"/>
                      </a:endParaRPr>
                    </a:p>
                    <a:p>
                      <a:pPr algn="ctr" fontAlgn="ctr"/>
                      <a:r>
                        <a:rPr lang="en-CA" sz="2400" b="0" i="0" u="none" strike="noStrike" dirty="0" smtClean="0">
                          <a:solidFill>
                            <a:srgbClr val="000000"/>
                          </a:solidFill>
                          <a:latin typeface="Calibri"/>
                        </a:rPr>
                        <a:t>LTR</a:t>
                      </a:r>
                      <a:endParaRPr lang="en-CA" sz="2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2400" b="1" i="0" u="none" strike="noStrike" dirty="0" err="1">
                          <a:solidFill>
                            <a:srgbClr val="000000"/>
                          </a:solidFill>
                          <a:latin typeface="Calibri"/>
                        </a:rPr>
                        <a:t>CANSail</a:t>
                      </a:r>
                      <a:r>
                        <a:rPr lang="en-CA" sz="2400" b="1" i="0" u="none" strike="noStrike" dirty="0">
                          <a:solidFill>
                            <a:srgbClr val="000000"/>
                          </a:solidFill>
                          <a:latin typeface="Calibri"/>
                        </a:rPr>
                        <a:t> 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CA"/>
                    </a:p>
                  </a:txBody>
                  <a:tcPr/>
                </a:tc>
                <a:tc vMerge="1">
                  <a:txBody>
                    <a:bodyPr/>
                    <a:lstStyle/>
                    <a:p>
                      <a:pPr algn="ctr" fontAlgn="ctr"/>
                      <a:endParaRPr lang="en-CA" sz="2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17880">
                <a:tc rowSpan="3">
                  <a:txBody>
                    <a:bodyPr/>
                    <a:lstStyle/>
                    <a:p>
                      <a:pPr algn="ctr" fontAlgn="ctr"/>
                      <a:r>
                        <a:rPr lang="en-CA" sz="2400" b="0" i="0" u="none" strike="noStrike" dirty="0">
                          <a:solidFill>
                            <a:srgbClr val="000000"/>
                          </a:solidFill>
                          <a:latin typeface="Calibri"/>
                        </a:rPr>
                        <a:t>Silver VI               </a:t>
                      </a:r>
                      <a:endParaRPr lang="en-CA" sz="2400" b="0" i="0" u="none" strike="noStrike" dirty="0" smtClean="0">
                        <a:solidFill>
                          <a:srgbClr val="000000"/>
                        </a:solidFill>
                        <a:latin typeface="Calibri"/>
                      </a:endParaRPr>
                    </a:p>
                    <a:p>
                      <a:pPr algn="ctr" fontAlgn="ctr"/>
                      <a:r>
                        <a:rPr lang="en-CA" sz="2400" b="0" i="0" u="none" strike="noStrike" dirty="0" smtClean="0">
                          <a:solidFill>
                            <a:srgbClr val="000000"/>
                          </a:solidFill>
                          <a:latin typeface="Calibri"/>
                        </a:rPr>
                        <a:t>Gold </a:t>
                      </a:r>
                      <a:r>
                        <a:rPr lang="en-CA" sz="2400" b="0" i="0" u="none" strike="noStrike" dirty="0">
                          <a:solidFill>
                            <a:srgbClr val="000000"/>
                          </a:solidFill>
                          <a:latin typeface="Calibri"/>
                        </a:rPr>
                        <a:t>VII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2400" b="1" i="0" u="none" strike="noStrike" dirty="0" err="1">
                          <a:solidFill>
                            <a:srgbClr val="000000"/>
                          </a:solidFill>
                          <a:latin typeface="Calibri"/>
                        </a:rPr>
                        <a:t>CANSail</a:t>
                      </a:r>
                      <a:r>
                        <a:rPr lang="en-CA" sz="2400" b="1" i="0" u="none" strike="noStrike" dirty="0">
                          <a:solidFill>
                            <a:srgbClr val="000000"/>
                          </a:solidFill>
                          <a:latin typeface="Calibri"/>
                        </a:rPr>
                        <a:t>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b"/>
                      <a:endParaRPr lang="en-CA" sz="2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n-CA" sz="1600" b="0" i="0" u="none" strike="noStrike" dirty="0" smtClean="0">
                          <a:solidFill>
                            <a:srgbClr val="000000"/>
                          </a:solidFill>
                          <a:latin typeface="+mn-lt"/>
                        </a:rPr>
                        <a:t>Chutes &amp; Wires 1 may run concurrent</a:t>
                      </a:r>
                      <a:r>
                        <a:rPr lang="en-CA" sz="1600" b="0" i="0" u="none" strike="noStrike" baseline="0" dirty="0" smtClean="0">
                          <a:solidFill>
                            <a:srgbClr val="000000"/>
                          </a:solidFill>
                          <a:latin typeface="+mn-lt"/>
                        </a:rPr>
                        <a:t> to CS 5 or following CS 5</a:t>
                      </a:r>
                      <a:r>
                        <a:rPr lang="en-CA" sz="1600" b="0" i="0" u="none" strike="noStrike" dirty="0" smtClean="0">
                          <a:solidFill>
                            <a:srgbClr val="000000"/>
                          </a:solidFill>
                          <a:latin typeface="+mn-lt"/>
                        </a:rPr>
                        <a:t> </a:t>
                      </a:r>
                      <a:endParaRPr lang="en-CA" sz="16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vMerge="1">
                  <a:txBody>
                    <a:bodyPr/>
                    <a:lstStyle/>
                    <a:p>
                      <a:endParaRPr lang="en-CA"/>
                    </a:p>
                  </a:txBody>
                  <a:tcPr/>
                </a:tc>
                <a:tc rowSpan="2">
                  <a:txBody>
                    <a:bodyPr/>
                    <a:lstStyle/>
                    <a:p>
                      <a:pPr algn="ctr" fontAlgn="b"/>
                      <a:r>
                        <a:rPr lang="en-CA" sz="2400" b="1" i="0" u="none" strike="noStrike" dirty="0" err="1">
                          <a:solidFill>
                            <a:srgbClr val="000000"/>
                          </a:solidFill>
                          <a:latin typeface="Calibri"/>
                        </a:rPr>
                        <a:t>CANSail</a:t>
                      </a:r>
                      <a:r>
                        <a:rPr lang="en-CA" sz="2400" b="1" i="0" u="none" strike="noStrike" dirty="0">
                          <a:solidFill>
                            <a:srgbClr val="000000"/>
                          </a:solidFill>
                          <a:latin typeface="Calibri"/>
                        </a:rPr>
                        <a:t>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CA"/>
                    </a:p>
                  </a:txBody>
                  <a:tcPr/>
                </a:tc>
                <a:tc vMerge="1">
                  <a:txBody>
                    <a:bodyPr/>
                    <a:lstStyle/>
                    <a:p>
                      <a:endParaRPr lang="en-CA"/>
                    </a:p>
                  </a:txBody>
                  <a:tcPr/>
                </a:tc>
              </a:tr>
              <a:tr h="602474">
                <a:tc vMerge="1">
                  <a:txBody>
                    <a:bodyPr/>
                    <a:lstStyle/>
                    <a:p>
                      <a:endParaRPr lang="en-CA"/>
                    </a:p>
                  </a:txBody>
                  <a:tcPr/>
                </a:tc>
                <a:tc vMerge="1">
                  <a:txBody>
                    <a:bodyPr/>
                    <a:lstStyle/>
                    <a:p>
                      <a:pPr algn="ctr" fontAlgn="b"/>
                      <a:endParaRPr lang="en-CA" sz="24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b"/>
                      <a:endParaRPr lang="en-CA" sz="2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dirty="0" smtClean="0">
                          <a:solidFill>
                            <a:srgbClr val="000000"/>
                          </a:solidFill>
                          <a:latin typeface="+mn-lt"/>
                        </a:rPr>
                        <a:t>Chutes &amp; Wires 1 may run concurrent</a:t>
                      </a:r>
                      <a:r>
                        <a:rPr lang="en-CA" sz="1600" b="0" i="0" u="none" strike="noStrike" baseline="0" dirty="0" smtClean="0">
                          <a:solidFill>
                            <a:srgbClr val="000000"/>
                          </a:solidFill>
                          <a:latin typeface="+mn-lt"/>
                        </a:rPr>
                        <a:t> to CS 5 or following CS 5</a:t>
                      </a:r>
                      <a:endParaRPr lang="en-CA" sz="2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3403">
                <a:tc rowSpan="2">
                  <a:txBody>
                    <a:bodyPr/>
                    <a:lstStyle/>
                    <a:p>
                      <a:pPr algn="ctr" fontAlgn="b"/>
                      <a:endParaRPr lang="en-CA" sz="2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1800" b="1" i="0" u="none" strike="noStrike" dirty="0" smtClean="0">
                          <a:solidFill>
                            <a:srgbClr val="000000"/>
                          </a:solidFill>
                          <a:latin typeface="Calibri"/>
                        </a:rPr>
                        <a:t>CAN</a:t>
                      </a:r>
                      <a:r>
                        <a:rPr lang="en-CA" sz="1800" b="1" i="1" u="none" strike="noStrike" dirty="0" smtClean="0">
                          <a:solidFill>
                            <a:srgbClr val="000000"/>
                          </a:solidFill>
                          <a:latin typeface="Calibri"/>
                        </a:rPr>
                        <a:t>Sail</a:t>
                      </a:r>
                    </a:p>
                    <a:p>
                      <a:pPr algn="ctr" fontAlgn="b"/>
                      <a:r>
                        <a:rPr lang="en-CA" sz="2000" b="1" i="0" u="none" strike="noStrike" dirty="0" smtClean="0">
                          <a:solidFill>
                            <a:srgbClr val="000000"/>
                          </a:solidFill>
                          <a:latin typeface="Calibri"/>
                        </a:rPr>
                        <a:t>Chutes </a:t>
                      </a:r>
                      <a:r>
                        <a:rPr lang="en-CA" sz="2000" b="1" i="0" u="none" strike="noStrike" dirty="0">
                          <a:solidFill>
                            <a:srgbClr val="000000"/>
                          </a:solidFill>
                          <a:latin typeface="Calibri"/>
                        </a:rPr>
                        <a:t>&amp; Wires </a:t>
                      </a:r>
                      <a:r>
                        <a:rPr lang="en-CA" sz="2000" b="1" i="0" u="none" strike="noStrike" dirty="0" smtClean="0">
                          <a:solidFill>
                            <a:srgbClr val="000000"/>
                          </a:solidFill>
                          <a:latin typeface="Calibri"/>
                        </a:rPr>
                        <a:t>1</a:t>
                      </a:r>
                      <a:endParaRPr lang="en-CA" sz="20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b"/>
                      <a:endParaRPr lang="en-CA" sz="2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n-CA" sz="2000" b="0" i="0" u="none" strike="noStrike" dirty="0">
                          <a:solidFill>
                            <a:srgbClr val="000000"/>
                          </a:solidFill>
                          <a:latin typeface="Calibri"/>
                        </a:rPr>
                        <a:t> </a:t>
                      </a:r>
                    </a:p>
                  </a:txBody>
                  <a:tcPr marL="9525" marR="9525" marT="9525"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553403">
                <a:tc vMerge="1">
                  <a:txBody>
                    <a:bodyPr/>
                    <a:lstStyle/>
                    <a:p>
                      <a:endParaRPr lang="en-CA"/>
                    </a:p>
                  </a:txBody>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sz="1800" b="1" i="0" u="none" strike="noStrike" dirty="0" smtClean="0">
                          <a:solidFill>
                            <a:srgbClr val="000000"/>
                          </a:solidFill>
                          <a:latin typeface="+mn-lt"/>
                        </a:rPr>
                        <a:t>CAN</a:t>
                      </a:r>
                      <a:r>
                        <a:rPr lang="en-CA" sz="1800" b="1" i="1" u="none" strike="noStrike" dirty="0" smtClean="0">
                          <a:solidFill>
                            <a:srgbClr val="000000"/>
                          </a:solidFill>
                          <a:latin typeface="+mn-lt"/>
                        </a:rPr>
                        <a:t>Sail</a:t>
                      </a:r>
                      <a:r>
                        <a:rPr lang="en-CA" sz="2000" b="1" i="1" u="none" strike="noStrike" dirty="0" smtClean="0">
                          <a:solidFill>
                            <a:srgbClr val="000000"/>
                          </a:solidFill>
                          <a:latin typeface="+mn-lt"/>
                        </a:rPr>
                        <a:t> </a:t>
                      </a:r>
                    </a:p>
                    <a:p>
                      <a:pPr marL="0" marR="0" indent="0" algn="ctr" defTabSz="914400" rtl="0" eaLnBrk="1" fontAlgn="b" latinLnBrk="0" hangingPunct="1">
                        <a:lnSpc>
                          <a:spcPct val="100000"/>
                        </a:lnSpc>
                        <a:spcBef>
                          <a:spcPts val="0"/>
                        </a:spcBef>
                        <a:spcAft>
                          <a:spcPts val="0"/>
                        </a:spcAft>
                        <a:buClrTx/>
                        <a:buSzTx/>
                        <a:buFontTx/>
                        <a:buNone/>
                        <a:tabLst/>
                        <a:defRPr/>
                      </a:pPr>
                      <a:r>
                        <a:rPr lang="en-CA" sz="2000" b="1" i="0" u="none" strike="noStrike" dirty="0" smtClean="0">
                          <a:solidFill>
                            <a:srgbClr val="000000"/>
                          </a:solidFill>
                          <a:latin typeface="+mn-lt"/>
                        </a:rPr>
                        <a:t>Chutes &amp; Wires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CA"/>
                    </a:p>
                  </a:txBody>
                  <a:tcPr/>
                </a:tc>
                <a:tc vMerge="1">
                  <a:txBody>
                    <a:bodyPr/>
                    <a:lstStyle/>
                    <a:p>
                      <a:endParaRPr lang="en-CA"/>
                    </a:p>
                  </a:txBody>
                  <a:tcPr/>
                </a:tc>
              </a:tr>
            </a:tbl>
          </a:graphicData>
        </a:graphic>
      </p:graphicFrame>
      <p:sp>
        <p:nvSpPr>
          <p:cNvPr id="8" name="Rectangle 3"/>
          <p:cNvSpPr>
            <a:spLocks noChangeArrowheads="1"/>
          </p:cNvSpPr>
          <p:nvPr/>
        </p:nvSpPr>
        <p:spPr bwMode="auto">
          <a:xfrm>
            <a:off x="0" y="250825"/>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pic>
        <p:nvPicPr>
          <p:cNvPr id="24578" name="Picture 4" descr="motion.jpg"/>
          <p:cNvPicPr>
            <a:picLocks noChangeAspect="1" noChangeArrowheads="1"/>
          </p:cNvPicPr>
          <p:nvPr/>
        </p:nvPicPr>
        <p:blipFill>
          <a:blip r:embed="rId3" cstate="print"/>
          <a:srcRect/>
          <a:stretch>
            <a:fillRect/>
          </a:stretch>
        </p:blipFill>
        <p:spPr bwMode="auto">
          <a:xfrm>
            <a:off x="4714875" y="7452320"/>
            <a:ext cx="2143125" cy="1403350"/>
          </a:xfrm>
          <a:prstGeom prst="rect">
            <a:avLst/>
          </a:prstGeom>
          <a:solidFill>
            <a:srgbClr val="FFFFFF"/>
          </a:solidFill>
          <a:ln w="12700">
            <a:solidFill>
              <a:srgbClr val="FFFFFF"/>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3"/>
          <p:cNvSpPr>
            <a:spLocks noChangeArrowheads="1"/>
          </p:cNvSpPr>
          <p:nvPr/>
        </p:nvSpPr>
        <p:spPr bwMode="auto">
          <a:xfrm>
            <a:off x="0" y="8604448"/>
            <a:ext cx="6858000" cy="199827"/>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
        <p:nvSpPr>
          <p:cNvPr id="4" name="Footer Placeholder 3"/>
          <p:cNvSpPr>
            <a:spLocks noGrp="1"/>
          </p:cNvSpPr>
          <p:nvPr>
            <p:ph type="ftr" sz="quarter" idx="11"/>
          </p:nvPr>
        </p:nvSpPr>
        <p:spPr>
          <a:xfrm>
            <a:off x="2348880" y="8748464"/>
            <a:ext cx="2171700" cy="395536"/>
          </a:xfrm>
        </p:spPr>
        <p:txBody>
          <a:bodyPr/>
          <a:lstStyle/>
          <a:p>
            <a:pPr>
              <a:defRPr/>
            </a:pPr>
            <a:r>
              <a:rPr lang="en-CA" dirty="0"/>
              <a:t>© 2011 CYA</a:t>
            </a:r>
          </a:p>
        </p:txBody>
      </p:sp>
      <p:pic>
        <p:nvPicPr>
          <p:cNvPr id="22530" name="Picture 4" descr="motion.jpg"/>
          <p:cNvPicPr>
            <a:picLocks noChangeAspect="1" noChangeArrowheads="1"/>
          </p:cNvPicPr>
          <p:nvPr/>
        </p:nvPicPr>
        <p:blipFill>
          <a:blip r:embed="rId2" cstate="print"/>
          <a:srcRect/>
          <a:stretch>
            <a:fillRect/>
          </a:stretch>
        </p:blipFill>
        <p:spPr bwMode="auto">
          <a:xfrm>
            <a:off x="4797425" y="7648575"/>
            <a:ext cx="2309813" cy="1495425"/>
          </a:xfrm>
          <a:prstGeom prst="rect">
            <a:avLst/>
          </a:prstGeom>
          <a:solidFill>
            <a:srgbClr val="FFFFFF"/>
          </a:solidFill>
          <a:ln w="12700">
            <a:solidFill>
              <a:srgbClr val="FFFFFF"/>
            </a:solidFill>
            <a:miter lim="800000"/>
            <a:headEnd/>
            <a:tailEnd/>
          </a:ln>
        </p:spPr>
      </p:pic>
      <p:sp>
        <p:nvSpPr>
          <p:cNvPr id="22531" name="TextBox 5"/>
          <p:cNvSpPr txBox="1">
            <a:spLocks noChangeArrowheads="1"/>
          </p:cNvSpPr>
          <p:nvPr/>
        </p:nvSpPr>
        <p:spPr bwMode="auto">
          <a:xfrm>
            <a:off x="620688" y="2699792"/>
            <a:ext cx="5500687" cy="646112"/>
          </a:xfrm>
          <a:prstGeom prst="rect">
            <a:avLst/>
          </a:prstGeom>
          <a:noFill/>
          <a:ln w="9525">
            <a:noFill/>
            <a:miter lim="800000"/>
            <a:headEnd/>
            <a:tailEnd/>
          </a:ln>
        </p:spPr>
        <p:txBody>
          <a:bodyPr>
            <a:spAutoFit/>
          </a:bodyPr>
          <a:lstStyle/>
          <a:p>
            <a:r>
              <a:rPr lang="en-CA" b="1" dirty="0">
                <a:latin typeface="Calibri" pitchFamily="34" charset="0"/>
              </a:rPr>
              <a:t>What about my opti, double handed and single handed race teams, how do they fit into CAN</a:t>
            </a:r>
            <a:r>
              <a:rPr lang="en-CA" b="1" i="1" dirty="0">
                <a:latin typeface="Calibri" pitchFamily="34" charset="0"/>
              </a:rPr>
              <a:t>Sail ?</a:t>
            </a:r>
            <a:endParaRPr lang="en-CA" b="1" dirty="0">
              <a:latin typeface="Calibri" pitchFamily="34" charset="0"/>
            </a:endParaRPr>
          </a:p>
        </p:txBody>
      </p:sp>
      <p:pic>
        <p:nvPicPr>
          <p:cNvPr id="7" name="Picture 2" descr="C:\Users\Ashley Lewis\AppData\Local\Microsoft\Windows\Temporary Internet Files\Content.IE5\CC4HZ7KD\MM900185588[1].gif"/>
          <p:cNvPicPr>
            <a:picLocks noChangeAspect="1" noChangeArrowheads="1" noCrop="1"/>
          </p:cNvPicPr>
          <p:nvPr/>
        </p:nvPicPr>
        <p:blipFill>
          <a:blip r:embed="rId3" cstate="print">
            <a:duotone>
              <a:prstClr val="black"/>
              <a:srgbClr val="002060">
                <a:tint val="45000"/>
                <a:satMod val="400000"/>
              </a:srgbClr>
            </a:duotone>
          </a:blip>
          <a:srcRect/>
          <a:stretch>
            <a:fillRect/>
          </a:stretch>
        </p:blipFill>
        <p:spPr bwMode="auto">
          <a:xfrm>
            <a:off x="0" y="2915816"/>
            <a:ext cx="581025" cy="352425"/>
          </a:xfrm>
          <a:prstGeom prst="rect">
            <a:avLst/>
          </a:prstGeom>
          <a:noFill/>
        </p:spPr>
      </p:pic>
      <p:sp>
        <p:nvSpPr>
          <p:cNvPr id="22533" name="TextBox 9"/>
          <p:cNvSpPr txBox="1">
            <a:spLocks noChangeArrowheads="1"/>
          </p:cNvSpPr>
          <p:nvPr/>
        </p:nvSpPr>
        <p:spPr bwMode="auto">
          <a:xfrm>
            <a:off x="548680" y="3491880"/>
            <a:ext cx="5688012" cy="1200329"/>
          </a:xfrm>
          <a:prstGeom prst="rect">
            <a:avLst/>
          </a:prstGeom>
          <a:noFill/>
          <a:ln w="9525">
            <a:noFill/>
            <a:miter lim="800000"/>
            <a:headEnd/>
            <a:tailEnd/>
          </a:ln>
        </p:spPr>
        <p:txBody>
          <a:bodyPr>
            <a:spAutoFit/>
          </a:bodyPr>
          <a:lstStyle/>
          <a:p>
            <a:r>
              <a:rPr lang="en-CA" dirty="0">
                <a:latin typeface="Calibri" pitchFamily="34" charset="0"/>
              </a:rPr>
              <a:t>The CAN</a:t>
            </a:r>
            <a:r>
              <a:rPr lang="en-CA" i="1" dirty="0">
                <a:latin typeface="Calibri" pitchFamily="34" charset="0"/>
              </a:rPr>
              <a:t>Sail </a:t>
            </a:r>
            <a:r>
              <a:rPr lang="en-CA" dirty="0">
                <a:latin typeface="Calibri" pitchFamily="34" charset="0"/>
              </a:rPr>
              <a:t>programming </a:t>
            </a:r>
            <a:r>
              <a:rPr lang="en-CA" dirty="0" smtClean="0">
                <a:latin typeface="Calibri" pitchFamily="34" charset="0"/>
              </a:rPr>
              <a:t>– from CANSail 3 &amp; up, has </a:t>
            </a:r>
            <a:r>
              <a:rPr lang="en-CA" dirty="0">
                <a:latin typeface="Calibri" pitchFamily="34" charset="0"/>
              </a:rPr>
              <a:t>been aligned to </a:t>
            </a:r>
            <a:r>
              <a:rPr lang="en-CA" dirty="0" smtClean="0">
                <a:latin typeface="Calibri" pitchFamily="34" charset="0"/>
              </a:rPr>
              <a:t>allow for development programming for the race team sailors while they carry on with the teams’ activities.  </a:t>
            </a:r>
            <a:endParaRPr lang="en-CA" dirty="0">
              <a:latin typeface="Calibri" pitchFamily="34" charset="0"/>
            </a:endParaRPr>
          </a:p>
        </p:txBody>
      </p:sp>
      <p:sp>
        <p:nvSpPr>
          <p:cNvPr id="22534" name="TextBox 17"/>
          <p:cNvSpPr txBox="1">
            <a:spLocks noChangeArrowheads="1"/>
          </p:cNvSpPr>
          <p:nvPr/>
        </p:nvSpPr>
        <p:spPr bwMode="auto">
          <a:xfrm>
            <a:off x="620713" y="468313"/>
            <a:ext cx="5500687" cy="646112"/>
          </a:xfrm>
          <a:prstGeom prst="rect">
            <a:avLst/>
          </a:prstGeom>
          <a:noFill/>
          <a:ln w="9525">
            <a:noFill/>
            <a:miter lim="800000"/>
            <a:headEnd/>
            <a:tailEnd/>
          </a:ln>
        </p:spPr>
        <p:txBody>
          <a:bodyPr>
            <a:spAutoFit/>
          </a:bodyPr>
          <a:lstStyle/>
          <a:p>
            <a:r>
              <a:rPr lang="en-CA" b="1">
                <a:latin typeface="Calibri" pitchFamily="34" charset="0"/>
              </a:rPr>
              <a:t>What about my fleet of boats? What does each CAN</a:t>
            </a:r>
            <a:r>
              <a:rPr lang="en-CA" b="1" i="1">
                <a:latin typeface="Calibri" pitchFamily="34" charset="0"/>
              </a:rPr>
              <a:t>Sail </a:t>
            </a:r>
            <a:r>
              <a:rPr lang="en-CA" b="1">
                <a:latin typeface="Calibri" pitchFamily="34" charset="0"/>
              </a:rPr>
              <a:t>level </a:t>
            </a:r>
            <a:r>
              <a:rPr lang="en-CA" b="1" i="1">
                <a:latin typeface="Calibri" pitchFamily="34" charset="0"/>
              </a:rPr>
              <a:t> </a:t>
            </a:r>
            <a:r>
              <a:rPr lang="en-CA" b="1">
                <a:latin typeface="Calibri" pitchFamily="34" charset="0"/>
              </a:rPr>
              <a:t>need to be taught on?</a:t>
            </a:r>
          </a:p>
        </p:txBody>
      </p:sp>
      <p:pic>
        <p:nvPicPr>
          <p:cNvPr id="19" name="Picture 2" descr="C:\Users\Ashley Lewis\AppData\Local\Microsoft\Windows\Temporary Internet Files\Content.IE5\CC4HZ7KD\MM900185588[1].gif"/>
          <p:cNvPicPr>
            <a:picLocks noChangeAspect="1" noChangeArrowheads="1" noCrop="1"/>
          </p:cNvPicPr>
          <p:nvPr/>
        </p:nvPicPr>
        <p:blipFill>
          <a:blip r:embed="rId3" cstate="print">
            <a:duotone>
              <a:prstClr val="black"/>
              <a:srgbClr val="002060">
                <a:tint val="45000"/>
                <a:satMod val="400000"/>
              </a:srgbClr>
            </a:duotone>
          </a:blip>
          <a:srcRect/>
          <a:stretch>
            <a:fillRect/>
          </a:stretch>
        </p:blipFill>
        <p:spPr bwMode="auto">
          <a:xfrm>
            <a:off x="0" y="611560"/>
            <a:ext cx="581025" cy="352425"/>
          </a:xfrm>
          <a:prstGeom prst="rect">
            <a:avLst/>
          </a:prstGeom>
          <a:noFill/>
        </p:spPr>
      </p:pic>
      <p:sp>
        <p:nvSpPr>
          <p:cNvPr id="22536" name="TextBox 19"/>
          <p:cNvSpPr txBox="1">
            <a:spLocks noChangeArrowheads="1"/>
          </p:cNvSpPr>
          <p:nvPr/>
        </p:nvSpPr>
        <p:spPr bwMode="auto">
          <a:xfrm>
            <a:off x="548680" y="1259632"/>
            <a:ext cx="5545137" cy="1200329"/>
          </a:xfrm>
          <a:prstGeom prst="rect">
            <a:avLst/>
          </a:prstGeom>
          <a:noFill/>
          <a:ln w="9525">
            <a:noFill/>
            <a:miter lim="800000"/>
            <a:headEnd/>
            <a:tailEnd/>
          </a:ln>
        </p:spPr>
        <p:txBody>
          <a:bodyPr wrap="square">
            <a:spAutoFit/>
          </a:bodyPr>
          <a:lstStyle/>
          <a:p>
            <a:r>
              <a:rPr lang="en-CA" dirty="0">
                <a:latin typeface="Calibri" pitchFamily="34" charset="0"/>
              </a:rPr>
              <a:t>The CAN</a:t>
            </a:r>
            <a:r>
              <a:rPr lang="en-CA" i="1" dirty="0">
                <a:latin typeface="Calibri" pitchFamily="34" charset="0"/>
              </a:rPr>
              <a:t>Sail </a:t>
            </a:r>
            <a:r>
              <a:rPr lang="en-CA" dirty="0" smtClean="0">
                <a:latin typeface="Calibri" pitchFamily="34" charset="0"/>
              </a:rPr>
              <a:t>Dinghy</a:t>
            </a:r>
            <a:r>
              <a:rPr lang="en-CA" i="1" dirty="0" smtClean="0">
                <a:latin typeface="Calibri" pitchFamily="34" charset="0"/>
              </a:rPr>
              <a:t> </a:t>
            </a:r>
            <a:r>
              <a:rPr lang="en-CA" dirty="0" smtClean="0">
                <a:latin typeface="Calibri" pitchFamily="34" charset="0"/>
              </a:rPr>
              <a:t>program </a:t>
            </a:r>
            <a:r>
              <a:rPr lang="en-CA" dirty="0">
                <a:latin typeface="Calibri" pitchFamily="34" charset="0"/>
              </a:rPr>
              <a:t>can be delivered on any kind of </a:t>
            </a:r>
            <a:r>
              <a:rPr lang="en-CA" dirty="0" smtClean="0">
                <a:latin typeface="Calibri" pitchFamily="34" charset="0"/>
              </a:rPr>
              <a:t>dinghy sailboat</a:t>
            </a:r>
            <a:r>
              <a:rPr lang="en-CA" dirty="0">
                <a:latin typeface="Calibri" pitchFamily="34" charset="0"/>
              </a:rPr>
              <a:t>. The levels are not boat specific and can accommodate both single and double handed boats.  </a:t>
            </a:r>
          </a:p>
        </p:txBody>
      </p:sp>
      <p:sp>
        <p:nvSpPr>
          <p:cNvPr id="21" name="Rounded Rectangle 20"/>
          <p:cNvSpPr>
            <a:spLocks noChangeArrowheads="1"/>
          </p:cNvSpPr>
          <p:nvPr/>
        </p:nvSpPr>
        <p:spPr bwMode="auto">
          <a:xfrm>
            <a:off x="476672" y="1187624"/>
            <a:ext cx="5761038" cy="1296988"/>
          </a:xfrm>
          <a:prstGeom prst="roundRect">
            <a:avLst>
              <a:gd name="adj" fmla="val 16667"/>
            </a:avLst>
          </a:prstGeom>
          <a:noFill/>
          <a:ln w="25400" algn="ctr">
            <a:solidFill>
              <a:srgbClr val="274185"/>
            </a:solidFill>
            <a:round/>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22" name="Rounded Rectangle 21"/>
          <p:cNvSpPr>
            <a:spLocks noChangeArrowheads="1"/>
          </p:cNvSpPr>
          <p:nvPr/>
        </p:nvSpPr>
        <p:spPr bwMode="auto">
          <a:xfrm>
            <a:off x="476672" y="3419872"/>
            <a:ext cx="5761038" cy="1296988"/>
          </a:xfrm>
          <a:prstGeom prst="roundRect">
            <a:avLst>
              <a:gd name="adj" fmla="val 16667"/>
            </a:avLst>
          </a:prstGeom>
          <a:noFill/>
          <a:ln w="25400" algn="ctr">
            <a:solidFill>
              <a:srgbClr val="274185"/>
            </a:solidFill>
            <a:round/>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22539" name="TextBox 22"/>
          <p:cNvSpPr txBox="1">
            <a:spLocks noChangeArrowheads="1"/>
          </p:cNvSpPr>
          <p:nvPr/>
        </p:nvSpPr>
        <p:spPr bwMode="auto">
          <a:xfrm>
            <a:off x="620688" y="5004048"/>
            <a:ext cx="5500687" cy="922338"/>
          </a:xfrm>
          <a:prstGeom prst="rect">
            <a:avLst/>
          </a:prstGeom>
          <a:noFill/>
          <a:ln w="9525">
            <a:noFill/>
            <a:miter lim="800000"/>
            <a:headEnd/>
            <a:tailEnd/>
          </a:ln>
        </p:spPr>
        <p:txBody>
          <a:bodyPr>
            <a:spAutoFit/>
          </a:bodyPr>
          <a:lstStyle/>
          <a:p>
            <a:r>
              <a:rPr lang="en-CA" b="1" dirty="0">
                <a:latin typeface="Calibri" pitchFamily="34" charset="0"/>
              </a:rPr>
              <a:t>If sailors were excited to do spinnaker and trapeze in Bronze 4 &amp; 5 how do we keep  them excited in CANSail </a:t>
            </a:r>
            <a:r>
              <a:rPr lang="en-CA" b="1" dirty="0" smtClean="0">
                <a:latin typeface="Calibri" pitchFamily="34" charset="0"/>
              </a:rPr>
              <a:t>3 &amp; 4?</a:t>
            </a:r>
            <a:endParaRPr lang="en-CA" b="1" dirty="0">
              <a:latin typeface="Calibri" pitchFamily="34" charset="0"/>
            </a:endParaRPr>
          </a:p>
        </p:txBody>
      </p:sp>
      <p:pic>
        <p:nvPicPr>
          <p:cNvPr id="24" name="Picture 2" descr="C:\Users\Ashley Lewis\AppData\Local\Microsoft\Windows\Temporary Internet Files\Content.IE5\CC4HZ7KD\MM900185588[1].gif"/>
          <p:cNvPicPr>
            <a:picLocks noChangeAspect="1" noChangeArrowheads="1" noCrop="1"/>
          </p:cNvPicPr>
          <p:nvPr/>
        </p:nvPicPr>
        <p:blipFill>
          <a:blip r:embed="rId3" cstate="print">
            <a:duotone>
              <a:prstClr val="black"/>
              <a:srgbClr val="002060">
                <a:tint val="45000"/>
                <a:satMod val="400000"/>
              </a:srgbClr>
            </a:duotone>
          </a:blip>
          <a:srcRect/>
          <a:stretch>
            <a:fillRect/>
          </a:stretch>
        </p:blipFill>
        <p:spPr bwMode="auto">
          <a:xfrm>
            <a:off x="0" y="5148064"/>
            <a:ext cx="581025" cy="352425"/>
          </a:xfrm>
          <a:prstGeom prst="rect">
            <a:avLst/>
          </a:prstGeom>
          <a:noFill/>
        </p:spPr>
      </p:pic>
      <p:sp>
        <p:nvSpPr>
          <p:cNvPr id="25" name="Rounded Rectangle 24"/>
          <p:cNvSpPr>
            <a:spLocks noChangeArrowheads="1"/>
          </p:cNvSpPr>
          <p:nvPr/>
        </p:nvSpPr>
        <p:spPr bwMode="auto">
          <a:xfrm>
            <a:off x="548680" y="5940152"/>
            <a:ext cx="5759450" cy="1800200"/>
          </a:xfrm>
          <a:prstGeom prst="roundRect">
            <a:avLst>
              <a:gd name="adj" fmla="val 16667"/>
            </a:avLst>
          </a:prstGeom>
          <a:noFill/>
          <a:ln w="25400" algn="ctr">
            <a:solidFill>
              <a:srgbClr val="274185"/>
            </a:solidFill>
            <a:round/>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22542" name="TextBox 25"/>
          <p:cNvSpPr txBox="1">
            <a:spLocks noChangeArrowheads="1"/>
          </p:cNvSpPr>
          <p:nvPr/>
        </p:nvSpPr>
        <p:spPr bwMode="auto">
          <a:xfrm>
            <a:off x="620688" y="6012160"/>
            <a:ext cx="5688013" cy="2031325"/>
          </a:xfrm>
          <a:prstGeom prst="rect">
            <a:avLst/>
          </a:prstGeom>
          <a:noFill/>
          <a:ln w="9525">
            <a:noFill/>
            <a:miter lim="800000"/>
            <a:headEnd/>
            <a:tailEnd/>
          </a:ln>
        </p:spPr>
        <p:txBody>
          <a:bodyPr>
            <a:spAutoFit/>
          </a:bodyPr>
          <a:lstStyle/>
          <a:p>
            <a:r>
              <a:rPr lang="en-CA" dirty="0" smtClean="0">
                <a:latin typeface="Calibri" pitchFamily="34" charset="0"/>
              </a:rPr>
              <a:t>If market demands, Instructors </a:t>
            </a:r>
            <a:r>
              <a:rPr lang="en-CA" dirty="0">
                <a:latin typeface="Calibri" pitchFamily="34" charset="0"/>
              </a:rPr>
              <a:t>can build spinnaker and trapeze  learning into </a:t>
            </a:r>
            <a:r>
              <a:rPr lang="en-CA" dirty="0" smtClean="0">
                <a:latin typeface="Calibri" pitchFamily="34" charset="0"/>
              </a:rPr>
              <a:t>programming while working toward achieving CANSail 4 standards. Ideally, specialization learning takes place after CANSail 6,</a:t>
            </a:r>
          </a:p>
          <a:p>
            <a:r>
              <a:rPr lang="en-CA" dirty="0" smtClean="0">
                <a:latin typeface="Calibri" pitchFamily="34" charset="0"/>
              </a:rPr>
              <a:t> but in transition periods, an option is to deliver Chutes &amp; Wires 1 concurrently with </a:t>
            </a:r>
            <a:r>
              <a:rPr lang="en-CA" dirty="0" err="1" smtClean="0">
                <a:latin typeface="Calibri" pitchFamily="34" charset="0"/>
              </a:rPr>
              <a:t>CANSail</a:t>
            </a:r>
            <a:r>
              <a:rPr lang="en-CA" dirty="0" smtClean="0">
                <a:latin typeface="Calibri" pitchFamily="34" charset="0"/>
              </a:rPr>
              <a:t> 5, or following </a:t>
            </a:r>
            <a:r>
              <a:rPr lang="en-CA" dirty="0" err="1" smtClean="0">
                <a:latin typeface="Calibri" pitchFamily="34" charset="0"/>
              </a:rPr>
              <a:t>CANSail</a:t>
            </a:r>
            <a:r>
              <a:rPr lang="en-CA" dirty="0" smtClean="0">
                <a:latin typeface="Calibri" pitchFamily="34" charset="0"/>
              </a:rPr>
              <a:t> 5. </a:t>
            </a:r>
            <a:endParaRPr lang="en-CA" dirty="0">
              <a:latin typeface="Calibri" pitchFamily="34" charset="0"/>
            </a:endParaRPr>
          </a:p>
        </p:txBody>
      </p:sp>
      <p:sp>
        <p:nvSpPr>
          <p:cNvPr id="17" name="Rectangle 3"/>
          <p:cNvSpPr>
            <a:spLocks noChangeArrowheads="1"/>
          </p:cNvSpPr>
          <p:nvPr/>
        </p:nvSpPr>
        <p:spPr bwMode="auto">
          <a:xfrm>
            <a:off x="0" y="250825"/>
            <a:ext cx="6858000" cy="200025"/>
          </a:xfrm>
          <a:prstGeom prst="rect">
            <a:avLst/>
          </a:prstGeom>
          <a:solidFill>
            <a:srgbClr val="AC1E23"/>
          </a:solidFill>
          <a:ln w="9525" algn="in">
            <a:noFill/>
            <a:miter lim="800000"/>
            <a:headEnd/>
            <a:tailEnd/>
          </a:ln>
        </p:spPr>
        <p:txBody>
          <a:bodyPr/>
          <a:lstStyle/>
          <a:p>
            <a:endParaRPr lang="en-CA">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CA"/>
              <a:t>© 2011 CYA</a:t>
            </a:r>
          </a:p>
        </p:txBody>
      </p:sp>
      <p:pic>
        <p:nvPicPr>
          <p:cNvPr id="7" name="Picture 2" descr="C:\Users\Ashley Lewis\AppData\Local\Microsoft\Windows\Temporary Internet Files\Content.IE5\CC4HZ7KD\MM900185588[1].gif"/>
          <p:cNvPicPr>
            <a:picLocks noChangeAspect="1" noChangeArrowheads="1" noCrop="1"/>
          </p:cNvPicPr>
          <p:nvPr/>
        </p:nvPicPr>
        <p:blipFill>
          <a:blip r:embed="rId2" cstate="print">
            <a:duotone>
              <a:prstClr val="black"/>
              <a:srgbClr val="002060">
                <a:tint val="45000"/>
                <a:satMod val="400000"/>
              </a:srgbClr>
            </a:duotone>
          </a:blip>
          <a:srcRect/>
          <a:stretch>
            <a:fillRect/>
          </a:stretch>
        </p:blipFill>
        <p:spPr bwMode="auto">
          <a:xfrm>
            <a:off x="265410" y="401564"/>
            <a:ext cx="581026" cy="352424"/>
          </a:xfrm>
          <a:prstGeom prst="rect">
            <a:avLst/>
          </a:prstGeom>
          <a:noFill/>
        </p:spPr>
      </p:pic>
      <p:sp>
        <p:nvSpPr>
          <p:cNvPr id="23555" name="TextBox 7"/>
          <p:cNvSpPr txBox="1">
            <a:spLocks noChangeArrowheads="1"/>
          </p:cNvSpPr>
          <p:nvPr/>
        </p:nvSpPr>
        <p:spPr bwMode="auto">
          <a:xfrm>
            <a:off x="908050" y="250825"/>
            <a:ext cx="5500688" cy="641350"/>
          </a:xfrm>
          <a:prstGeom prst="rect">
            <a:avLst/>
          </a:prstGeom>
          <a:noFill/>
          <a:ln w="9525">
            <a:noFill/>
            <a:miter lim="800000"/>
            <a:headEnd/>
            <a:tailEnd/>
          </a:ln>
        </p:spPr>
        <p:txBody>
          <a:bodyPr>
            <a:spAutoFit/>
          </a:bodyPr>
          <a:lstStyle/>
          <a:p>
            <a:r>
              <a:rPr lang="en-CA" b="1">
                <a:latin typeface="Calibri" pitchFamily="34" charset="0"/>
              </a:rPr>
              <a:t>Who can teach the CAN</a:t>
            </a:r>
            <a:r>
              <a:rPr lang="en-CA" b="1" i="1">
                <a:latin typeface="Calibri" pitchFamily="34" charset="0"/>
              </a:rPr>
              <a:t>Sail</a:t>
            </a:r>
            <a:r>
              <a:rPr lang="en-CA" b="1">
                <a:latin typeface="Calibri" pitchFamily="34" charset="0"/>
              </a:rPr>
              <a:t> levels? What about my existing instructors?</a:t>
            </a:r>
          </a:p>
        </p:txBody>
      </p:sp>
      <p:sp>
        <p:nvSpPr>
          <p:cNvPr id="23556" name="TextBox 8"/>
          <p:cNvSpPr txBox="1">
            <a:spLocks noChangeArrowheads="1"/>
          </p:cNvSpPr>
          <p:nvPr/>
        </p:nvSpPr>
        <p:spPr bwMode="auto">
          <a:xfrm>
            <a:off x="476672" y="971600"/>
            <a:ext cx="5832648" cy="646331"/>
          </a:xfrm>
          <a:prstGeom prst="rect">
            <a:avLst/>
          </a:prstGeom>
          <a:noFill/>
          <a:ln w="9525">
            <a:noFill/>
            <a:miter lim="800000"/>
            <a:headEnd/>
            <a:tailEnd/>
          </a:ln>
        </p:spPr>
        <p:txBody>
          <a:bodyPr wrap="square">
            <a:spAutoFit/>
          </a:bodyPr>
          <a:lstStyle/>
          <a:p>
            <a:r>
              <a:rPr lang="en-CA" dirty="0">
                <a:latin typeface="Calibri" pitchFamily="34" charset="0"/>
              </a:rPr>
              <a:t>1- Current instructor staff must take the CAN</a:t>
            </a:r>
            <a:r>
              <a:rPr lang="en-CA" i="1" dirty="0">
                <a:latin typeface="Calibri" pitchFamily="34" charset="0"/>
              </a:rPr>
              <a:t>Sail </a:t>
            </a:r>
            <a:r>
              <a:rPr lang="en-CA" dirty="0" smtClean="0">
                <a:latin typeface="Calibri" pitchFamily="34" charset="0"/>
              </a:rPr>
              <a:t>module </a:t>
            </a:r>
            <a:r>
              <a:rPr lang="en-CA" dirty="0">
                <a:latin typeface="Calibri" pitchFamily="34" charset="0"/>
              </a:rPr>
              <a:t>accessible </a:t>
            </a:r>
            <a:r>
              <a:rPr lang="en-CA" dirty="0" smtClean="0">
                <a:latin typeface="Calibri" pitchFamily="34" charset="0"/>
              </a:rPr>
              <a:t>through PSAs and on sailing.ca</a:t>
            </a:r>
            <a:endParaRPr lang="en-CA" dirty="0">
              <a:latin typeface="Calibri" pitchFamily="34" charset="0"/>
            </a:endParaRPr>
          </a:p>
        </p:txBody>
      </p:sp>
      <p:sp>
        <p:nvSpPr>
          <p:cNvPr id="23557" name="TextBox 9"/>
          <p:cNvSpPr txBox="1">
            <a:spLocks noChangeArrowheads="1"/>
          </p:cNvSpPr>
          <p:nvPr/>
        </p:nvSpPr>
        <p:spPr bwMode="auto">
          <a:xfrm>
            <a:off x="476672" y="1547664"/>
            <a:ext cx="5976664" cy="641350"/>
          </a:xfrm>
          <a:prstGeom prst="rect">
            <a:avLst/>
          </a:prstGeom>
          <a:noFill/>
          <a:ln w="9525">
            <a:noFill/>
            <a:miter lim="800000"/>
            <a:headEnd/>
            <a:tailEnd/>
          </a:ln>
        </p:spPr>
        <p:txBody>
          <a:bodyPr wrap="square">
            <a:spAutoFit/>
          </a:bodyPr>
          <a:lstStyle/>
          <a:p>
            <a:r>
              <a:rPr lang="en-CA" dirty="0">
                <a:latin typeface="Calibri" pitchFamily="34" charset="0"/>
              </a:rPr>
              <a:t>2- Any new instructors taking an instructor course </a:t>
            </a:r>
            <a:r>
              <a:rPr lang="en-CA" dirty="0" smtClean="0">
                <a:latin typeface="Calibri" pitchFamily="34" charset="0"/>
              </a:rPr>
              <a:t>in 2012 </a:t>
            </a:r>
            <a:r>
              <a:rPr lang="en-CA" dirty="0">
                <a:latin typeface="Calibri" pitchFamily="34" charset="0"/>
              </a:rPr>
              <a:t>will </a:t>
            </a:r>
            <a:r>
              <a:rPr lang="en-CA" dirty="0" smtClean="0">
                <a:latin typeface="Calibri" pitchFamily="34" charset="0"/>
              </a:rPr>
              <a:t>receive the CAN</a:t>
            </a:r>
            <a:r>
              <a:rPr lang="en-CA" i="1" dirty="0" smtClean="0">
                <a:latin typeface="Calibri" pitchFamily="34" charset="0"/>
              </a:rPr>
              <a:t>Sail </a:t>
            </a:r>
            <a:r>
              <a:rPr lang="en-CA" dirty="0" smtClean="0">
                <a:latin typeface="Calibri" pitchFamily="34" charset="0"/>
              </a:rPr>
              <a:t>training. </a:t>
            </a:r>
            <a:endParaRPr lang="en-CA" dirty="0">
              <a:latin typeface="Calibri" pitchFamily="34" charset="0"/>
            </a:endParaRPr>
          </a:p>
        </p:txBody>
      </p:sp>
      <p:pic>
        <p:nvPicPr>
          <p:cNvPr id="23585" name="Picture 11" descr="motion.jpg"/>
          <p:cNvPicPr>
            <a:picLocks noChangeAspect="1" noChangeArrowheads="1"/>
          </p:cNvPicPr>
          <p:nvPr/>
        </p:nvPicPr>
        <p:blipFill>
          <a:blip r:embed="rId3" cstate="print"/>
          <a:srcRect/>
          <a:stretch>
            <a:fillRect/>
          </a:stretch>
        </p:blipFill>
        <p:spPr bwMode="auto">
          <a:xfrm>
            <a:off x="4725144" y="7554913"/>
            <a:ext cx="2454275" cy="1589087"/>
          </a:xfrm>
          <a:prstGeom prst="rect">
            <a:avLst/>
          </a:prstGeom>
          <a:solidFill>
            <a:srgbClr val="FFFFFF"/>
          </a:solidFill>
          <a:ln w="12700">
            <a:solidFill>
              <a:srgbClr val="FFFFFF"/>
            </a:solidFill>
            <a:miter lim="800000"/>
            <a:headEnd/>
            <a:tailEnd/>
          </a:ln>
        </p:spPr>
      </p:pic>
      <p:sp>
        <p:nvSpPr>
          <p:cNvPr id="6" name="Rounded Rectangle 5"/>
          <p:cNvSpPr>
            <a:spLocks noChangeArrowheads="1"/>
          </p:cNvSpPr>
          <p:nvPr/>
        </p:nvSpPr>
        <p:spPr bwMode="auto">
          <a:xfrm>
            <a:off x="404813" y="900113"/>
            <a:ext cx="6072187" cy="1367631"/>
          </a:xfrm>
          <a:prstGeom prst="roundRect">
            <a:avLst>
              <a:gd name="adj" fmla="val 16667"/>
            </a:avLst>
          </a:prstGeom>
          <a:noFill/>
          <a:ln w="25400" algn="ctr">
            <a:solidFill>
              <a:srgbClr val="274185"/>
            </a:solidFill>
            <a:round/>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graphicFrame>
        <p:nvGraphicFramePr>
          <p:cNvPr id="11" name="Table 10"/>
          <p:cNvGraphicFramePr>
            <a:graphicFrameLocks noGrp="1"/>
          </p:cNvGraphicFramePr>
          <p:nvPr/>
        </p:nvGraphicFramePr>
        <p:xfrm>
          <a:off x="764704" y="2339752"/>
          <a:ext cx="5400600" cy="5256585"/>
        </p:xfrm>
        <a:graphic>
          <a:graphicData uri="http://schemas.openxmlformats.org/drawingml/2006/table">
            <a:tbl>
              <a:tblPr>
                <a:tableStyleId>{D7AC3CCA-C797-4891-BE02-D94E43425B78}</a:tableStyleId>
              </a:tblPr>
              <a:tblGrid>
                <a:gridCol w="1213059"/>
                <a:gridCol w="1667832"/>
                <a:gridCol w="2519709"/>
              </a:tblGrid>
              <a:tr h="556030">
                <a:tc>
                  <a:txBody>
                    <a:bodyPr/>
                    <a:lstStyle/>
                    <a:p>
                      <a:pPr algn="ctr" fontAlgn="b"/>
                      <a:r>
                        <a:rPr lang="en-CA" sz="1600" u="none" strike="noStrike" dirty="0"/>
                        <a:t>CYA Traditional </a:t>
                      </a:r>
                      <a:endParaRPr lang="en-CA" sz="1600" b="1" i="0" u="none" strike="noStrike" dirty="0">
                        <a:solidFill>
                          <a:srgbClr val="000000"/>
                        </a:solidFill>
                        <a:latin typeface="Calibri"/>
                      </a:endParaRPr>
                    </a:p>
                  </a:txBody>
                  <a:tcPr marL="7593" marR="7593" marT="7593" marB="0" anchor="b"/>
                </a:tc>
                <a:tc>
                  <a:txBody>
                    <a:bodyPr/>
                    <a:lstStyle/>
                    <a:p>
                      <a:pPr algn="ctr" fontAlgn="b"/>
                      <a:r>
                        <a:rPr lang="en-CA" sz="1600" u="none" strike="noStrike" dirty="0"/>
                        <a:t>CANSail </a:t>
                      </a:r>
                      <a:endParaRPr lang="en-CA" sz="1600" b="1" i="0" u="none" strike="noStrike" dirty="0">
                        <a:solidFill>
                          <a:srgbClr val="000000"/>
                        </a:solidFill>
                        <a:latin typeface="Calibri"/>
                      </a:endParaRPr>
                    </a:p>
                  </a:txBody>
                  <a:tcPr marL="7593" marR="7593" marT="7593" marB="0" anchor="b"/>
                </a:tc>
                <a:tc>
                  <a:txBody>
                    <a:bodyPr/>
                    <a:lstStyle/>
                    <a:p>
                      <a:pPr algn="ctr" fontAlgn="b"/>
                      <a:r>
                        <a:rPr lang="en-CA" sz="1600" u="none" strike="noStrike" dirty="0"/>
                        <a:t>Who teaches</a:t>
                      </a:r>
                      <a:endParaRPr lang="en-CA" sz="1600" b="1" i="0" u="none" strike="noStrike" dirty="0">
                        <a:solidFill>
                          <a:srgbClr val="000000"/>
                        </a:solidFill>
                        <a:latin typeface="Calibri"/>
                      </a:endParaRPr>
                    </a:p>
                  </a:txBody>
                  <a:tcPr marL="7593" marR="7593" marT="7593" marB="0" anchor="b"/>
                </a:tc>
              </a:tr>
              <a:tr h="402559">
                <a:tc>
                  <a:txBody>
                    <a:bodyPr/>
                    <a:lstStyle/>
                    <a:p>
                      <a:pPr algn="ctr" fontAlgn="ctr"/>
                      <a:r>
                        <a:rPr lang="en-CA" sz="1600" u="none" strike="noStrike" dirty="0"/>
                        <a:t>White Sail I</a:t>
                      </a:r>
                      <a:endParaRPr lang="en-CA" sz="1600" b="0" i="0" u="none" strike="noStrike" dirty="0">
                        <a:solidFill>
                          <a:srgbClr val="000000"/>
                        </a:solidFill>
                        <a:latin typeface="Calibri"/>
                      </a:endParaRPr>
                    </a:p>
                  </a:txBody>
                  <a:tcPr marL="7593" marR="7593" marT="7593" marB="0" anchor="ctr"/>
                </a:tc>
                <a:tc>
                  <a:txBody>
                    <a:bodyPr/>
                    <a:lstStyle/>
                    <a:p>
                      <a:pPr algn="ctr" fontAlgn="ctr"/>
                      <a:r>
                        <a:rPr lang="en-CA" sz="1600" u="none" strike="noStrike" dirty="0"/>
                        <a:t>CANSail 1</a:t>
                      </a:r>
                      <a:endParaRPr lang="en-CA" sz="1600" b="0" i="0" u="none" strike="noStrike" dirty="0">
                        <a:solidFill>
                          <a:srgbClr val="000000"/>
                        </a:solidFill>
                        <a:latin typeface="Calibri"/>
                      </a:endParaRPr>
                    </a:p>
                  </a:txBody>
                  <a:tcPr marL="7593" marR="7593" marT="7593" marB="0" anchor="ctr"/>
                </a:tc>
                <a:tc rowSpan="3">
                  <a:txBody>
                    <a:bodyPr/>
                    <a:lstStyle/>
                    <a:p>
                      <a:pPr algn="ctr" fontAlgn="ctr"/>
                      <a:r>
                        <a:rPr lang="en-CA" sz="1600" u="none" strike="noStrike" dirty="0"/>
                        <a:t>White Sail </a:t>
                      </a:r>
                      <a:r>
                        <a:rPr lang="en-CA" sz="1600" u="none" strike="noStrike" dirty="0" smtClean="0"/>
                        <a:t>Instructor</a:t>
                      </a:r>
                    </a:p>
                    <a:p>
                      <a:pPr algn="ctr" fontAlgn="ctr"/>
                      <a:endParaRPr lang="en-CA" sz="1600" u="none" strike="noStrike" dirty="0" smtClean="0"/>
                    </a:p>
                    <a:p>
                      <a:pPr algn="ctr" fontAlgn="ctr"/>
                      <a:r>
                        <a:rPr lang="en-CA" sz="1600" u="none" strike="noStrike" dirty="0" smtClean="0"/>
                        <a:t>CANSail trained to</a:t>
                      </a:r>
                    </a:p>
                    <a:p>
                      <a:pPr algn="ctr" fontAlgn="ctr"/>
                      <a:r>
                        <a:rPr lang="en-CA" sz="1600" u="none" strike="noStrike" dirty="0" smtClean="0"/>
                        <a:t>CANSail</a:t>
                      </a:r>
                      <a:r>
                        <a:rPr lang="en-CA" sz="1600" u="none" strike="noStrike" baseline="0" dirty="0" smtClean="0"/>
                        <a:t> 1 &amp; 2 Instructor</a:t>
                      </a:r>
                      <a:r>
                        <a:rPr lang="en-CA" sz="1600" u="none" strike="noStrike" dirty="0" smtClean="0"/>
                        <a:t> </a:t>
                      </a:r>
                      <a:endParaRPr lang="en-CA" sz="1600" b="0" i="0" u="none" strike="noStrike" dirty="0">
                        <a:solidFill>
                          <a:srgbClr val="000000"/>
                        </a:solidFill>
                        <a:latin typeface="Calibri"/>
                      </a:endParaRPr>
                    </a:p>
                  </a:txBody>
                  <a:tcPr marL="7593" marR="7593" marT="7593" marB="0" anchor="ctr"/>
                </a:tc>
              </a:tr>
              <a:tr h="324691">
                <a:tc>
                  <a:txBody>
                    <a:bodyPr/>
                    <a:lstStyle/>
                    <a:p>
                      <a:pPr algn="ctr" fontAlgn="ctr"/>
                      <a:r>
                        <a:rPr lang="en-CA" sz="1600" u="none" strike="noStrike"/>
                        <a:t>White Sail II</a:t>
                      </a:r>
                      <a:endParaRPr lang="en-CA" sz="1600" b="0" i="0" u="none" strike="noStrike">
                        <a:solidFill>
                          <a:srgbClr val="000000"/>
                        </a:solidFill>
                        <a:latin typeface="Calibri"/>
                      </a:endParaRPr>
                    </a:p>
                  </a:txBody>
                  <a:tcPr marL="7593" marR="7593" marT="7593" marB="0" anchor="ctr"/>
                </a:tc>
                <a:tc rowSpan="2">
                  <a:txBody>
                    <a:bodyPr/>
                    <a:lstStyle/>
                    <a:p>
                      <a:pPr algn="ctr" fontAlgn="ctr"/>
                      <a:r>
                        <a:rPr lang="en-CA" sz="1600" u="none" strike="noStrike" dirty="0"/>
                        <a:t>CANSail 2</a:t>
                      </a:r>
                      <a:endParaRPr lang="en-CA" sz="1600" b="0" i="0" u="none" strike="noStrike" dirty="0">
                        <a:solidFill>
                          <a:srgbClr val="000000"/>
                        </a:solidFill>
                        <a:latin typeface="Calibri"/>
                      </a:endParaRPr>
                    </a:p>
                  </a:txBody>
                  <a:tcPr marL="7593" marR="7593" marT="7593" marB="0" anchor="ctr"/>
                </a:tc>
                <a:tc vMerge="1">
                  <a:txBody>
                    <a:bodyPr/>
                    <a:lstStyle/>
                    <a:p>
                      <a:endParaRPr lang="en-CA"/>
                    </a:p>
                  </a:txBody>
                  <a:tcPr/>
                </a:tc>
              </a:tr>
              <a:tr h="379099">
                <a:tc>
                  <a:txBody>
                    <a:bodyPr/>
                    <a:lstStyle/>
                    <a:p>
                      <a:pPr algn="ctr" fontAlgn="b"/>
                      <a:r>
                        <a:rPr lang="en-CA" sz="1600" u="none" strike="noStrike" dirty="0"/>
                        <a:t>White Sail III</a:t>
                      </a:r>
                      <a:endParaRPr lang="en-CA" sz="1600" b="0" i="0" u="none" strike="noStrike" dirty="0">
                        <a:solidFill>
                          <a:srgbClr val="000000"/>
                        </a:solidFill>
                        <a:latin typeface="Calibri"/>
                      </a:endParaRPr>
                    </a:p>
                  </a:txBody>
                  <a:tcPr marL="7593" marR="7593" marT="7593" marB="0" anchor="b"/>
                </a:tc>
                <a:tc vMerge="1">
                  <a:txBody>
                    <a:bodyPr/>
                    <a:lstStyle/>
                    <a:p>
                      <a:endParaRPr lang="en-CA"/>
                    </a:p>
                  </a:txBody>
                  <a:tcPr/>
                </a:tc>
                <a:tc vMerge="1">
                  <a:txBody>
                    <a:bodyPr/>
                    <a:lstStyle/>
                    <a:p>
                      <a:endParaRPr lang="en-CA"/>
                    </a:p>
                  </a:txBody>
                  <a:tcPr/>
                </a:tc>
              </a:tr>
              <a:tr h="581255">
                <a:tc>
                  <a:txBody>
                    <a:bodyPr/>
                    <a:lstStyle/>
                    <a:p>
                      <a:pPr algn="ctr" fontAlgn="b"/>
                      <a:r>
                        <a:rPr lang="en-CA" sz="1600" u="none" strike="noStrike" dirty="0"/>
                        <a:t>Bronze IV    </a:t>
                      </a:r>
                      <a:endParaRPr lang="en-CA" sz="1600" u="none" strike="noStrike" dirty="0" smtClean="0"/>
                    </a:p>
                    <a:p>
                      <a:pPr algn="ctr" fontAlgn="b"/>
                      <a:r>
                        <a:rPr lang="en-CA" sz="1600" u="none" strike="noStrike" dirty="0" smtClean="0"/>
                        <a:t>LTR</a:t>
                      </a:r>
                      <a:endParaRPr lang="en-CA" sz="1600" b="0" i="0" u="none" strike="noStrike" dirty="0">
                        <a:solidFill>
                          <a:srgbClr val="000000"/>
                        </a:solidFill>
                        <a:latin typeface="Calibri"/>
                      </a:endParaRPr>
                    </a:p>
                  </a:txBody>
                  <a:tcPr marL="7593" marR="7593" marT="7593" marB="0" anchor="b"/>
                </a:tc>
                <a:tc>
                  <a:txBody>
                    <a:bodyPr/>
                    <a:lstStyle/>
                    <a:p>
                      <a:pPr algn="ctr" fontAlgn="ctr"/>
                      <a:r>
                        <a:rPr lang="en-CA" sz="1600" u="none" strike="noStrike" dirty="0"/>
                        <a:t>CANSail 3</a:t>
                      </a:r>
                      <a:endParaRPr lang="en-CA" sz="1600" b="0" i="0" u="none" strike="noStrike" dirty="0">
                        <a:solidFill>
                          <a:srgbClr val="000000"/>
                        </a:solidFill>
                        <a:latin typeface="Calibri"/>
                      </a:endParaRPr>
                    </a:p>
                  </a:txBody>
                  <a:tcPr marL="7593" marR="7593" marT="7593" marB="0" anchor="ctr"/>
                </a:tc>
                <a:tc rowSpan="2">
                  <a:txBody>
                    <a:bodyPr/>
                    <a:lstStyle/>
                    <a:p>
                      <a:pPr algn="ctr" fontAlgn="ctr"/>
                      <a:r>
                        <a:rPr lang="en-CA" sz="1600" u="none" strike="noStrike" dirty="0"/>
                        <a:t>Bronze Sail </a:t>
                      </a:r>
                      <a:r>
                        <a:rPr lang="en-CA" sz="1600" u="none" strike="noStrike" dirty="0" smtClean="0"/>
                        <a:t>Instructor &amp; LTR Instructor</a:t>
                      </a:r>
                    </a:p>
                    <a:p>
                      <a:pPr algn="ctr" fontAlgn="ctr"/>
                      <a:endParaRPr lang="en-CA" sz="1600" u="none" strike="noStrike" dirty="0" smtClean="0"/>
                    </a:p>
                    <a:p>
                      <a:pPr algn="ctr" fontAlgn="ctr"/>
                      <a:r>
                        <a:rPr lang="en-CA" sz="1600" u="none" strike="noStrike" dirty="0" smtClean="0"/>
                        <a:t>CANSail </a:t>
                      </a:r>
                      <a:r>
                        <a:rPr lang="en-CA" sz="1600" u="none" strike="noStrike" baseline="0" dirty="0" smtClean="0"/>
                        <a:t>trained to </a:t>
                      </a:r>
                    </a:p>
                    <a:p>
                      <a:pPr algn="ctr" fontAlgn="ctr"/>
                      <a:r>
                        <a:rPr lang="en-CA" sz="1600" u="none" strike="noStrike" baseline="0" dirty="0" smtClean="0"/>
                        <a:t> CANSail 3 &amp; 4 Instructor </a:t>
                      </a:r>
                      <a:endParaRPr lang="en-CA" sz="1600" b="0" i="0" u="none" strike="noStrike" dirty="0">
                        <a:solidFill>
                          <a:srgbClr val="000000"/>
                        </a:solidFill>
                        <a:latin typeface="Calibri"/>
                      </a:endParaRPr>
                    </a:p>
                  </a:txBody>
                  <a:tcPr marL="7593" marR="7593" marT="7593" marB="0" anchor="ctr"/>
                </a:tc>
              </a:tr>
              <a:tr h="800253">
                <a:tc>
                  <a:txBody>
                    <a:bodyPr/>
                    <a:lstStyle/>
                    <a:p>
                      <a:pPr algn="ctr" fontAlgn="ctr"/>
                      <a:r>
                        <a:rPr lang="en-CA" sz="1600" u="none" strike="noStrike" dirty="0"/>
                        <a:t>Bronze V                                   LTR</a:t>
                      </a:r>
                      <a:endParaRPr lang="en-CA" sz="1600" b="0" i="0" u="none" strike="noStrike" dirty="0">
                        <a:solidFill>
                          <a:srgbClr val="000000"/>
                        </a:solidFill>
                        <a:latin typeface="Calibri"/>
                      </a:endParaRPr>
                    </a:p>
                  </a:txBody>
                  <a:tcPr marL="7593" marR="7593" marT="7593" marB="0" anchor="ctr"/>
                </a:tc>
                <a:tc>
                  <a:txBody>
                    <a:bodyPr/>
                    <a:lstStyle/>
                    <a:p>
                      <a:pPr algn="ctr" fontAlgn="ctr"/>
                      <a:r>
                        <a:rPr lang="en-CA" sz="1600" u="none" strike="noStrike" dirty="0"/>
                        <a:t>CANSail 4                 </a:t>
                      </a:r>
                      <a:endParaRPr lang="en-CA" sz="1600" b="0" i="0" u="none" strike="noStrike" dirty="0">
                        <a:solidFill>
                          <a:srgbClr val="000000"/>
                        </a:solidFill>
                        <a:latin typeface="Calibri"/>
                      </a:endParaRPr>
                    </a:p>
                  </a:txBody>
                  <a:tcPr marL="7593" marR="7593" marT="7593" marB="0" anchor="ctr"/>
                </a:tc>
                <a:tc vMerge="1">
                  <a:txBody>
                    <a:bodyPr/>
                    <a:lstStyle/>
                    <a:p>
                      <a:endParaRPr lang="en-CA"/>
                    </a:p>
                  </a:txBody>
                  <a:tcPr/>
                </a:tc>
              </a:tr>
              <a:tr h="293191">
                <a:tc rowSpan="2">
                  <a:txBody>
                    <a:bodyPr/>
                    <a:lstStyle/>
                    <a:p>
                      <a:pPr algn="ctr" fontAlgn="ctr"/>
                      <a:r>
                        <a:rPr lang="en-CA" sz="1600" u="none" strike="noStrike" dirty="0"/>
                        <a:t>Silver VI                            Gold VII</a:t>
                      </a:r>
                      <a:endParaRPr lang="en-CA" sz="1600" b="0" i="0" u="none" strike="noStrike" dirty="0">
                        <a:solidFill>
                          <a:srgbClr val="000000"/>
                        </a:solidFill>
                        <a:latin typeface="Calibri"/>
                      </a:endParaRPr>
                    </a:p>
                  </a:txBody>
                  <a:tcPr marL="7593" marR="7593" marT="7593" marB="0" anchor="ctr"/>
                </a:tc>
                <a:tc>
                  <a:txBody>
                    <a:bodyPr/>
                    <a:lstStyle/>
                    <a:p>
                      <a:pPr algn="ctr" fontAlgn="b"/>
                      <a:r>
                        <a:rPr lang="en-CA" sz="1600" u="none" strike="noStrike" dirty="0"/>
                        <a:t>CANSail 5</a:t>
                      </a:r>
                      <a:endParaRPr lang="en-CA" sz="1600" b="0" i="0" u="none" strike="noStrike" dirty="0">
                        <a:solidFill>
                          <a:srgbClr val="000000"/>
                        </a:solidFill>
                        <a:latin typeface="Calibri"/>
                      </a:endParaRPr>
                    </a:p>
                  </a:txBody>
                  <a:tcPr marL="7593" marR="7593" marT="7593" marB="0" anchor="b"/>
                </a:tc>
                <a:tc rowSpan="2">
                  <a:txBody>
                    <a:bodyPr/>
                    <a:lstStyle/>
                    <a:p>
                      <a:pPr algn="ctr" fontAlgn="b"/>
                      <a:r>
                        <a:rPr lang="en-CA" sz="1600" u="none" strike="noStrike" dirty="0"/>
                        <a:t>LTR </a:t>
                      </a:r>
                      <a:r>
                        <a:rPr lang="en-CA" sz="1600" u="none" strike="noStrike" dirty="0" smtClean="0"/>
                        <a:t>Instructor</a:t>
                      </a:r>
                    </a:p>
                    <a:p>
                      <a:pPr algn="ctr" fontAlgn="b"/>
                      <a:r>
                        <a:rPr lang="en-CA" sz="1600" u="none" strike="noStrike" dirty="0" smtClean="0"/>
                        <a:t>CANSail trained to 5</a:t>
                      </a:r>
                      <a:r>
                        <a:rPr lang="en-CA" sz="1600" u="none" strike="noStrike" baseline="0" dirty="0" smtClean="0"/>
                        <a:t> &amp; 6 Instructor</a:t>
                      </a:r>
                      <a:endParaRPr lang="en-CA" sz="1600" b="0" i="0" u="none" strike="noStrike" dirty="0">
                        <a:solidFill>
                          <a:srgbClr val="000000"/>
                        </a:solidFill>
                        <a:latin typeface="Calibri"/>
                      </a:endParaRPr>
                    </a:p>
                  </a:txBody>
                  <a:tcPr marL="7593" marR="7593" marT="7593" marB="0" anchor="ctr"/>
                </a:tc>
              </a:tr>
              <a:tr h="537999">
                <a:tc vMerge="1">
                  <a:txBody>
                    <a:bodyPr/>
                    <a:lstStyle/>
                    <a:p>
                      <a:endParaRPr lang="en-CA"/>
                    </a:p>
                  </a:txBody>
                  <a:tcPr/>
                </a:tc>
                <a:tc>
                  <a:txBody>
                    <a:bodyPr/>
                    <a:lstStyle/>
                    <a:p>
                      <a:pPr algn="ctr" fontAlgn="b"/>
                      <a:r>
                        <a:rPr lang="en-CA" sz="1600" u="none" strike="noStrike" dirty="0"/>
                        <a:t>CANSail 6</a:t>
                      </a:r>
                      <a:endParaRPr lang="en-CA" sz="1600" b="0" i="0" u="none" strike="noStrike" dirty="0">
                        <a:solidFill>
                          <a:srgbClr val="000000"/>
                        </a:solidFill>
                        <a:latin typeface="Calibri"/>
                      </a:endParaRPr>
                    </a:p>
                  </a:txBody>
                  <a:tcPr marL="7593" marR="7593" marT="7593" marB="0" anchor="b"/>
                </a:tc>
                <a:tc vMerge="1">
                  <a:txBody>
                    <a:bodyPr/>
                    <a:lstStyle/>
                    <a:p>
                      <a:pPr algn="ctr" fontAlgn="b"/>
                      <a:endParaRPr lang="en-CA" sz="2800" b="0" i="0" u="none" strike="noStrike" dirty="0">
                        <a:solidFill>
                          <a:srgbClr val="000000"/>
                        </a:solidFill>
                        <a:latin typeface="Calibri"/>
                      </a:endParaRPr>
                    </a:p>
                  </a:txBody>
                  <a:tcPr marL="7593" marR="7593" marT="7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1508">
                <a:tc>
                  <a:txBody>
                    <a:bodyPr/>
                    <a:lstStyle/>
                    <a:p>
                      <a:pPr algn="ctr" fontAlgn="b"/>
                      <a:r>
                        <a:rPr lang="en-CA" sz="1600" u="none" strike="noStrike" dirty="0"/>
                        <a:t>-</a:t>
                      </a:r>
                      <a:endParaRPr lang="en-CA" sz="1600" b="0" i="0" u="none" strike="noStrike" dirty="0">
                        <a:solidFill>
                          <a:srgbClr val="000000"/>
                        </a:solidFill>
                        <a:latin typeface="Calibri"/>
                      </a:endParaRPr>
                    </a:p>
                  </a:txBody>
                  <a:tcPr marL="7593" marR="7593" marT="7593" marB="0" anchor="ctr"/>
                </a:tc>
                <a:tc>
                  <a:txBody>
                    <a:bodyPr/>
                    <a:lstStyle/>
                    <a:p>
                      <a:pPr algn="ctr" fontAlgn="b"/>
                      <a:r>
                        <a:rPr lang="en-CA" sz="1600" u="none" strike="noStrike" dirty="0"/>
                        <a:t>Chutes &amp; Wires 1 or 2</a:t>
                      </a:r>
                      <a:endParaRPr lang="en-CA" sz="1600" b="0" i="0" u="none" strike="noStrike" dirty="0">
                        <a:solidFill>
                          <a:srgbClr val="000000"/>
                        </a:solidFill>
                        <a:latin typeface="Calibri"/>
                      </a:endParaRPr>
                    </a:p>
                  </a:txBody>
                  <a:tcPr marL="7593" marR="7593" marT="7593" marB="0" anchor="ctr"/>
                </a:tc>
                <a:tc>
                  <a:txBody>
                    <a:bodyPr/>
                    <a:lstStyle/>
                    <a:p>
                      <a:pPr algn="ctr" fontAlgn="b"/>
                      <a:r>
                        <a:rPr lang="en-CA" sz="1600" u="none" strike="noStrike" dirty="0"/>
                        <a:t> </a:t>
                      </a:r>
                      <a:r>
                        <a:rPr lang="en-CA" sz="1600" u="none" strike="noStrike" dirty="0" smtClean="0"/>
                        <a:t>CYA BS  Instructor</a:t>
                      </a:r>
                      <a:r>
                        <a:rPr lang="en-CA" sz="1600" u="none" strike="noStrike" baseline="0" dirty="0" smtClean="0"/>
                        <a:t>, CS trained </a:t>
                      </a:r>
                    </a:p>
                    <a:p>
                      <a:pPr algn="ctr" fontAlgn="b"/>
                      <a:r>
                        <a:rPr lang="en-CA" sz="1600" u="none" strike="noStrike" dirty="0" smtClean="0"/>
                        <a:t>or </a:t>
                      </a:r>
                    </a:p>
                    <a:p>
                      <a:pPr algn="ctr" fontAlgn="b"/>
                      <a:r>
                        <a:rPr lang="en-CA" sz="1600" u="none" strike="noStrike" dirty="0" smtClean="0"/>
                        <a:t>CANSail Instructor, DH Module Trained</a:t>
                      </a:r>
                      <a:endParaRPr lang="en-CA" sz="1600" b="0" i="0" u="none" strike="noStrike" dirty="0">
                        <a:solidFill>
                          <a:srgbClr val="000000"/>
                        </a:solidFill>
                        <a:latin typeface="Calibri"/>
                      </a:endParaRPr>
                    </a:p>
                  </a:txBody>
                  <a:tcPr marL="7593" marR="7593" marT="7593" marB="0" anchor="b"/>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4649</TotalTime>
  <Words>2223</Words>
  <Application>Microsoft Office PowerPoint</Application>
  <PresentationFormat>On-screen Show (4:3)</PresentationFormat>
  <Paragraphs>267</Paragraphs>
  <Slides>18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Acrobat Document</vt:lpstr>
      <vt:lpstr>PowerPoint Presentation</vt:lpstr>
      <vt:lpstr>PowerPoint Presentation</vt:lpstr>
      <vt:lpstr>PowerPoint Presentation</vt:lpstr>
      <vt:lpstr>CANSail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Ashley Lewis</dc:creator>
  <cp:lastModifiedBy>Nancy</cp:lastModifiedBy>
  <cp:revision>118</cp:revision>
  <dcterms:created xsi:type="dcterms:W3CDTF">2011-11-16T02:34:08Z</dcterms:created>
  <dcterms:modified xsi:type="dcterms:W3CDTF">2012-01-05T17:53:39Z</dcterms:modified>
</cp:coreProperties>
</file>